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83" r:id="rId10"/>
    <p:sldId id="266" r:id="rId11"/>
    <p:sldId id="267" r:id="rId12"/>
    <p:sldId id="268" r:id="rId13"/>
    <p:sldId id="269" r:id="rId14"/>
    <p:sldId id="270" r:id="rId15"/>
    <p:sldId id="271" r:id="rId16"/>
    <p:sldId id="272" r:id="rId17"/>
    <p:sldId id="273" r:id="rId18"/>
    <p:sldId id="285" r:id="rId19"/>
    <p:sldId id="284" r:id="rId20"/>
    <p:sldId id="276" r:id="rId21"/>
    <p:sldId id="286" r:id="rId22"/>
    <p:sldId id="277" r:id="rId23"/>
    <p:sldId id="278" r:id="rId24"/>
    <p:sldId id="279" r:id="rId25"/>
    <p:sldId id="280" r:id="rId26"/>
    <p:sldId id="281" r:id="rId27"/>
    <p:sldId id="282" r:id="rId28"/>
  </p:sldIdLst>
  <p:sldSz cx="18288000" cy="10287000"/>
  <p:notesSz cx="6858000" cy="9144000"/>
  <p:embeddedFontLst>
    <p:embeddedFont>
      <p:font typeface="Belleza" panose="020B0604020202020204" charset="0"/>
      <p:regular r:id="rId29"/>
    </p:embeddedFont>
    <p:embeddedFont>
      <p:font typeface="Bodoni FLF" panose="020B0604020202020204"/>
      <p:regular r:id="rId30"/>
    </p:embeddedFont>
    <p:embeddedFont>
      <p:font typeface="Calibri" panose="020F0502020204030204" pitchFamily="34" charset="0"/>
      <p:regular r:id="rId31"/>
      <p:bold r:id="rId32"/>
      <p:italic r:id="rId33"/>
      <p:boldItalic r:id="rId34"/>
    </p:embeddedFont>
    <p:embeddedFont>
      <p:font typeface="Canva Sans" panose="020B0604020202020204" charset="0"/>
      <p:regular r:id="rId35"/>
    </p:embeddedFont>
    <p:embeddedFont>
      <p:font typeface="Public Sans" panose="020B0604020202020204" charset="0"/>
      <p:regular r:id="rId36"/>
    </p:embeddedFont>
    <p:embeddedFont>
      <p:font typeface="Public Sans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1028700" y="6909350"/>
            <a:ext cx="3811105" cy="1967916"/>
          </a:xfrm>
          <a:custGeom>
            <a:avLst/>
            <a:gdLst/>
            <a:ahLst/>
            <a:cxnLst/>
            <a:rect l="l" t="t" r="r" b="b"/>
            <a:pathLst>
              <a:path w="3811105" h="1967916">
                <a:moveTo>
                  <a:pt x="0" y="0"/>
                </a:moveTo>
                <a:lnTo>
                  <a:pt x="3811105" y="0"/>
                </a:lnTo>
                <a:lnTo>
                  <a:pt x="3811105" y="1967916"/>
                </a:lnTo>
                <a:lnTo>
                  <a:pt x="0" y="19679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89057" y="397786"/>
            <a:ext cx="1899402" cy="3010580"/>
          </a:xfrm>
          <a:custGeom>
            <a:avLst/>
            <a:gdLst/>
            <a:ahLst/>
            <a:cxnLst/>
            <a:rect l="l" t="t" r="r" b="b"/>
            <a:pathLst>
              <a:path w="1899402" h="3010580">
                <a:moveTo>
                  <a:pt x="0" y="0"/>
                </a:moveTo>
                <a:lnTo>
                  <a:pt x="1899402" y="0"/>
                </a:lnTo>
                <a:lnTo>
                  <a:pt x="1899402" y="3010580"/>
                </a:lnTo>
                <a:lnTo>
                  <a:pt x="0" y="30105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381001" y="2177628"/>
            <a:ext cx="15133324" cy="473260"/>
          </a:xfrm>
          <a:prstGeom prst="rect">
            <a:avLst/>
          </a:prstGeom>
        </p:spPr>
        <p:txBody>
          <a:bodyPr lIns="0" tIns="0" rIns="0" bIns="0" rtlCol="0" anchor="t">
            <a:spAutoFit/>
          </a:bodyPr>
          <a:lstStyle/>
          <a:p>
            <a:pPr algn="ctr">
              <a:lnSpc>
                <a:spcPts val="3668"/>
              </a:lnSpc>
            </a:pPr>
            <a:r>
              <a:rPr lang="en-US" sz="3057" spc="61">
                <a:solidFill>
                  <a:srgbClr val="545454"/>
                </a:solidFill>
                <a:latin typeface="Public Sans Bold"/>
              </a:rPr>
              <a:t>A COMPUTER NETWORKS PROJECT</a:t>
            </a:r>
          </a:p>
        </p:txBody>
      </p:sp>
      <p:sp>
        <p:nvSpPr>
          <p:cNvPr id="6" name="TextBox 6"/>
          <p:cNvSpPr txBox="1"/>
          <p:nvPr/>
        </p:nvSpPr>
        <p:spPr>
          <a:xfrm>
            <a:off x="2264723" y="2900421"/>
            <a:ext cx="13365879" cy="3228975"/>
          </a:xfrm>
          <a:prstGeom prst="rect">
            <a:avLst/>
          </a:prstGeom>
        </p:spPr>
        <p:txBody>
          <a:bodyPr lIns="0" tIns="0" rIns="0" bIns="0" rtlCol="0" anchor="t">
            <a:spAutoFit/>
          </a:bodyPr>
          <a:lstStyle/>
          <a:p>
            <a:pPr algn="ctr">
              <a:lnSpc>
                <a:spcPts val="8399"/>
              </a:lnSpc>
              <a:spcBef>
                <a:spcPct val="0"/>
              </a:spcBef>
            </a:pPr>
            <a:r>
              <a:rPr lang="en-US" sz="6999" dirty="0">
                <a:solidFill>
                  <a:srgbClr val="FFFFFF"/>
                </a:solidFill>
                <a:latin typeface="Bodoni FLF"/>
              </a:rPr>
              <a:t>Advanced Footwear Technology for</a:t>
            </a:r>
          </a:p>
          <a:p>
            <a:pPr algn="ctr">
              <a:lnSpc>
                <a:spcPts val="8399"/>
              </a:lnSpc>
              <a:spcBef>
                <a:spcPct val="0"/>
              </a:spcBef>
            </a:pPr>
            <a:r>
              <a:rPr lang="en-US" sz="6999" dirty="0">
                <a:solidFill>
                  <a:srgbClr val="FFFFFF"/>
                </a:solidFill>
                <a:latin typeface="Bodoni FLF"/>
              </a:rPr>
              <a:t>Enhanced Mobility and Safety of the</a:t>
            </a:r>
          </a:p>
          <a:p>
            <a:pPr algn="ctr">
              <a:lnSpc>
                <a:spcPts val="8399"/>
              </a:lnSpc>
              <a:spcBef>
                <a:spcPct val="0"/>
              </a:spcBef>
            </a:pPr>
            <a:r>
              <a:rPr lang="en-US" sz="6999" dirty="0">
                <a:solidFill>
                  <a:srgbClr val="FFFFFF"/>
                </a:solidFill>
                <a:latin typeface="Bodoni FLF"/>
              </a:rPr>
              <a:t>Visually Challenged</a:t>
            </a:r>
          </a:p>
        </p:txBody>
      </p:sp>
      <p:sp>
        <p:nvSpPr>
          <p:cNvPr id="7" name="TextBox 7"/>
          <p:cNvSpPr txBox="1"/>
          <p:nvPr/>
        </p:nvSpPr>
        <p:spPr>
          <a:xfrm>
            <a:off x="10482780" y="7126986"/>
            <a:ext cx="6617405" cy="2131314"/>
          </a:xfrm>
          <a:prstGeom prst="rect">
            <a:avLst/>
          </a:prstGeom>
        </p:spPr>
        <p:txBody>
          <a:bodyPr lIns="0" tIns="0" rIns="0" bIns="0" rtlCol="0" anchor="t">
            <a:spAutoFit/>
          </a:bodyPr>
          <a:lstStyle/>
          <a:p>
            <a:pPr algn="just">
              <a:lnSpc>
                <a:spcPts val="4247"/>
              </a:lnSpc>
            </a:pPr>
            <a:r>
              <a:rPr lang="en-US" sz="3033">
                <a:solidFill>
                  <a:srgbClr val="1A0139"/>
                </a:solidFill>
                <a:latin typeface="Belleza"/>
              </a:rPr>
              <a:t>By :</a:t>
            </a:r>
          </a:p>
          <a:p>
            <a:pPr algn="just">
              <a:lnSpc>
                <a:spcPts val="4247"/>
              </a:lnSpc>
            </a:pPr>
            <a:r>
              <a:rPr lang="en-US" sz="3033">
                <a:solidFill>
                  <a:srgbClr val="1A0139"/>
                </a:solidFill>
                <a:latin typeface="Belleza"/>
              </a:rPr>
              <a:t>Rishi Senthil Kumar - 21BLC1045</a:t>
            </a:r>
          </a:p>
          <a:p>
            <a:pPr algn="just">
              <a:lnSpc>
                <a:spcPts val="4247"/>
              </a:lnSpc>
            </a:pPr>
            <a:r>
              <a:rPr lang="en-US" sz="3033">
                <a:solidFill>
                  <a:srgbClr val="1A0139"/>
                </a:solidFill>
                <a:latin typeface="Belleza"/>
              </a:rPr>
              <a:t>Rajasekhar S - 21BLC1672</a:t>
            </a:r>
          </a:p>
          <a:p>
            <a:pPr algn="just">
              <a:lnSpc>
                <a:spcPts val="4247"/>
              </a:lnSpc>
            </a:pPr>
            <a:r>
              <a:rPr lang="en-US" sz="3033">
                <a:solidFill>
                  <a:srgbClr val="1A0139"/>
                </a:solidFill>
                <a:latin typeface="Belleza"/>
              </a:rPr>
              <a:t>Jagadeshwar Muthukumaran - 21BLC1277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4500" y="1366920"/>
            <a:ext cx="11621423" cy="1066800"/>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85481"/>
                </a:solidFill>
                <a:latin typeface="Public Sans"/>
              </a:rPr>
              <a:t>Proposed Methodology</a:t>
            </a:r>
          </a:p>
        </p:txBody>
      </p:sp>
      <p:sp>
        <p:nvSpPr>
          <p:cNvPr id="3" name="Freeform 3"/>
          <p:cNvSpPr/>
          <p:nvPr/>
        </p:nvSpPr>
        <p:spPr>
          <a:xfrm>
            <a:off x="0" y="3638550"/>
            <a:ext cx="18288000" cy="6648450"/>
          </a:xfrm>
          <a:custGeom>
            <a:avLst/>
            <a:gdLst/>
            <a:ahLst/>
            <a:cxnLst/>
            <a:rect l="l" t="t" r="r" b="b"/>
            <a:pathLst>
              <a:path w="18288000" h="6648450">
                <a:moveTo>
                  <a:pt x="0" y="0"/>
                </a:moveTo>
                <a:lnTo>
                  <a:pt x="18288000" y="0"/>
                </a:lnTo>
                <a:lnTo>
                  <a:pt x="18288000" y="6648450"/>
                </a:lnTo>
                <a:lnTo>
                  <a:pt x="0" y="6648450"/>
                </a:lnTo>
                <a:lnTo>
                  <a:pt x="0" y="0"/>
                </a:lnTo>
                <a:close/>
              </a:path>
            </a:pathLst>
          </a:custGeom>
          <a:blipFill>
            <a:blip r:embed="rId2"/>
            <a:stretch>
              <a:fillRect t="-61647" b="-21733"/>
            </a:stretch>
          </a:blipFill>
        </p:spPr>
      </p:sp>
      <p:sp>
        <p:nvSpPr>
          <p:cNvPr id="4" name="TextBox 4"/>
          <p:cNvSpPr txBox="1"/>
          <p:nvPr/>
        </p:nvSpPr>
        <p:spPr>
          <a:xfrm>
            <a:off x="1028700" y="4130345"/>
            <a:ext cx="13201595" cy="5471370"/>
          </a:xfrm>
          <a:prstGeom prst="rect">
            <a:avLst/>
          </a:prstGeom>
        </p:spPr>
        <p:txBody>
          <a:bodyPr lIns="0" tIns="0" rIns="0" bIns="0" rtlCol="0" anchor="t">
            <a:spAutoFit/>
          </a:bodyPr>
          <a:lstStyle/>
          <a:p>
            <a:pPr>
              <a:lnSpc>
                <a:spcPts val="3863"/>
              </a:lnSpc>
            </a:pPr>
            <a:r>
              <a:rPr lang="en-US" sz="3219" dirty="0">
                <a:solidFill>
                  <a:srgbClr val="FFFFFF"/>
                </a:solidFill>
                <a:latin typeface="Belleza" panose="020B0604020202020204" charset="0"/>
              </a:rPr>
              <a:t>Arduino-Based Assistive Device for Enhanced Mobility and Safety of the Visually Challenged To address the challenges faced by visually challenged individuals in enhancing their mobility and safety</a:t>
            </a:r>
          </a:p>
          <a:p>
            <a:pPr>
              <a:lnSpc>
                <a:spcPts val="3863"/>
              </a:lnSpc>
            </a:pPr>
            <a:endParaRPr lang="en-US" sz="3219" dirty="0">
              <a:solidFill>
                <a:srgbClr val="FFFFFF"/>
              </a:solidFill>
              <a:latin typeface="Belleza" panose="020B0604020202020204" charset="0"/>
            </a:endParaRPr>
          </a:p>
          <a:p>
            <a:pPr>
              <a:lnSpc>
                <a:spcPts val="3863"/>
              </a:lnSpc>
            </a:pPr>
            <a:r>
              <a:rPr lang="en-US" sz="3219" dirty="0">
                <a:solidFill>
                  <a:srgbClr val="FFFFFF"/>
                </a:solidFill>
                <a:latin typeface="Belleza" panose="020B0604020202020204" charset="0"/>
              </a:rPr>
              <a:t>Obstacle Detection: The device will incorporate obstacle detection sensors, such as ultrasonic to detect objects or obstacles in the user's path. The sensors will provide feedback, such as auditory or through a speaker, to alert the user about the presence and proximity of obstacles. This will assist users in navigating their surroundings safely and avoiding potential hazards.</a:t>
            </a:r>
          </a:p>
          <a:p>
            <a:pPr>
              <a:lnSpc>
                <a:spcPts val="3863"/>
              </a:lnSpc>
            </a:pPr>
            <a:endParaRPr lang="en-US" sz="3219" dirty="0">
              <a:solidFill>
                <a:srgbClr val="FFFFFF"/>
              </a:solidFill>
              <a:latin typeface="Public Sans"/>
            </a:endParaRPr>
          </a:p>
          <a:p>
            <a:pPr marL="0" lvl="0" indent="0" algn="l">
              <a:lnSpc>
                <a:spcPts val="3863"/>
              </a:lnSpc>
              <a:spcBef>
                <a:spcPct val="0"/>
              </a:spcBef>
            </a:pPr>
            <a:endParaRPr lang="en-US" sz="3219" dirty="0">
              <a:solidFill>
                <a:srgbClr val="FFFFFF"/>
              </a:solidFill>
              <a:latin typeface="Public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4500" y="1366920"/>
            <a:ext cx="11621423"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Proposed Methodology</a:t>
            </a:r>
          </a:p>
        </p:txBody>
      </p:sp>
      <p:sp>
        <p:nvSpPr>
          <p:cNvPr id="3" name="Freeform 3"/>
          <p:cNvSpPr/>
          <p:nvPr/>
        </p:nvSpPr>
        <p:spPr>
          <a:xfrm>
            <a:off x="0" y="3638550"/>
            <a:ext cx="18288000" cy="6648450"/>
          </a:xfrm>
          <a:custGeom>
            <a:avLst/>
            <a:gdLst/>
            <a:ahLst/>
            <a:cxnLst/>
            <a:rect l="l" t="t" r="r" b="b"/>
            <a:pathLst>
              <a:path w="18288000" h="6648450">
                <a:moveTo>
                  <a:pt x="0" y="0"/>
                </a:moveTo>
                <a:lnTo>
                  <a:pt x="18288000" y="0"/>
                </a:lnTo>
                <a:lnTo>
                  <a:pt x="18288000" y="6648450"/>
                </a:lnTo>
                <a:lnTo>
                  <a:pt x="0" y="6648450"/>
                </a:lnTo>
                <a:lnTo>
                  <a:pt x="0" y="0"/>
                </a:lnTo>
                <a:close/>
              </a:path>
            </a:pathLst>
          </a:custGeom>
          <a:blipFill>
            <a:blip r:embed="rId2"/>
            <a:stretch>
              <a:fillRect t="-61647" b="-21733"/>
            </a:stretch>
          </a:blipFill>
        </p:spPr>
      </p:sp>
      <p:sp>
        <p:nvSpPr>
          <p:cNvPr id="4" name="TextBox 4"/>
          <p:cNvSpPr txBox="1"/>
          <p:nvPr/>
        </p:nvSpPr>
        <p:spPr>
          <a:xfrm>
            <a:off x="1028700" y="4730933"/>
            <a:ext cx="12307223" cy="2693045"/>
          </a:xfrm>
          <a:prstGeom prst="rect">
            <a:avLst/>
          </a:prstGeom>
        </p:spPr>
        <p:txBody>
          <a:bodyPr lIns="0" tIns="0" rIns="0" bIns="0" rtlCol="0" anchor="t">
            <a:spAutoFit/>
          </a:bodyPr>
          <a:lstStyle/>
          <a:p>
            <a:pPr marL="0" lvl="0" indent="0" algn="l">
              <a:lnSpc>
                <a:spcPts val="4200"/>
              </a:lnSpc>
              <a:spcBef>
                <a:spcPct val="0"/>
              </a:spcBef>
            </a:pPr>
            <a:r>
              <a:rPr lang="en-US" sz="3500" dirty="0">
                <a:solidFill>
                  <a:srgbClr val="FFFFFF"/>
                </a:solidFill>
                <a:latin typeface="Belleza" panose="020B0604020202020204" charset="0"/>
              </a:rPr>
              <a:t>Bluetooth connectivity: The device will </a:t>
            </a:r>
            <a:r>
              <a:rPr lang="en-US" sz="3500" dirty="0" err="1">
                <a:solidFill>
                  <a:srgbClr val="FFFFFF"/>
                </a:solidFill>
                <a:latin typeface="Belleza" panose="020B0604020202020204" charset="0"/>
              </a:rPr>
              <a:t>incoporate</a:t>
            </a:r>
            <a:r>
              <a:rPr lang="en-US" sz="3500" dirty="0">
                <a:solidFill>
                  <a:srgbClr val="FFFFFF"/>
                </a:solidFill>
                <a:latin typeface="Belleza" panose="020B0604020202020204" charset="0"/>
              </a:rPr>
              <a:t> </a:t>
            </a:r>
            <a:r>
              <a:rPr lang="en-US" sz="3500" dirty="0" err="1">
                <a:solidFill>
                  <a:srgbClr val="FFFFFF"/>
                </a:solidFill>
                <a:latin typeface="Belleza" panose="020B0604020202020204" charset="0"/>
              </a:rPr>
              <a:t>bluetooth</a:t>
            </a:r>
            <a:r>
              <a:rPr lang="en-US" sz="3500" dirty="0">
                <a:solidFill>
                  <a:srgbClr val="FFFFFF"/>
                </a:solidFill>
                <a:latin typeface="Belleza" panose="020B0604020202020204" charset="0"/>
              </a:rPr>
              <a:t> connectivity through it, the device will be connected to the user's smartphone and will be constantly providing alters of obstacles in the surrounding which the user can hear through </a:t>
            </a:r>
            <a:r>
              <a:rPr lang="en-US" sz="3500" dirty="0" err="1">
                <a:solidFill>
                  <a:srgbClr val="FFFFFF"/>
                </a:solidFill>
                <a:latin typeface="Belleza" panose="020B0604020202020204" charset="0"/>
              </a:rPr>
              <a:t>bluetooth</a:t>
            </a:r>
            <a:r>
              <a:rPr lang="en-US" sz="3500" dirty="0">
                <a:solidFill>
                  <a:srgbClr val="FFFFFF"/>
                </a:solidFill>
                <a:latin typeface="Belleza" panose="020B0604020202020204" charset="0"/>
              </a:rPr>
              <a:t> earphones connected to their smartphone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2562594" y="1028700"/>
            <a:ext cx="7863007" cy="1066800"/>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85481"/>
                </a:solidFill>
                <a:latin typeface="Public Sans"/>
              </a:rPr>
              <a:t>Tools</a:t>
            </a:r>
          </a:p>
        </p:txBody>
      </p:sp>
      <p:sp>
        <p:nvSpPr>
          <p:cNvPr id="4" name="TextBox 4"/>
          <p:cNvSpPr txBox="1"/>
          <p:nvPr/>
        </p:nvSpPr>
        <p:spPr>
          <a:xfrm>
            <a:off x="2562594" y="2802148"/>
            <a:ext cx="13162813" cy="4577929"/>
          </a:xfrm>
          <a:prstGeom prst="rect">
            <a:avLst/>
          </a:prstGeom>
        </p:spPr>
        <p:txBody>
          <a:bodyPr lIns="0" tIns="0" rIns="0" bIns="0" rtlCol="0" anchor="t">
            <a:spAutoFit/>
          </a:bodyPr>
          <a:lstStyle/>
          <a:p>
            <a:pPr>
              <a:lnSpc>
                <a:spcPts val="4515"/>
              </a:lnSpc>
            </a:pPr>
            <a:r>
              <a:rPr lang="en-US" sz="3010" dirty="0">
                <a:solidFill>
                  <a:srgbClr val="FFFFFF"/>
                </a:solidFill>
                <a:latin typeface="Belleza"/>
              </a:rPr>
              <a:t>Arduino IDE: The Arduino software, also known as the Arduino Integrated Development Environment (IDE), is a programming environment specifically designed for creating and uploading code to Arduino microcontroller boards.</a:t>
            </a:r>
          </a:p>
          <a:p>
            <a:pPr>
              <a:lnSpc>
                <a:spcPts val="4515"/>
              </a:lnSpc>
            </a:pPr>
            <a:endParaRPr lang="en-US" sz="3010" dirty="0">
              <a:solidFill>
                <a:srgbClr val="FFFFFF"/>
              </a:solidFill>
              <a:latin typeface="Belleza"/>
            </a:endParaRPr>
          </a:p>
          <a:p>
            <a:pPr>
              <a:lnSpc>
                <a:spcPts val="4515"/>
              </a:lnSpc>
            </a:pPr>
            <a:r>
              <a:rPr lang="en-US" sz="3010" dirty="0">
                <a:solidFill>
                  <a:srgbClr val="FFFFFF"/>
                </a:solidFill>
                <a:latin typeface="Belleza"/>
              </a:rPr>
              <a:t>The Arduino software provides a range of functions and libraries that simplify the process of working with hardware components and peripherals. These libraries include pre-written code snippets that you can use to interact with sensors, motors, displays, and other electronic components.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5212497" y="5360018"/>
            <a:ext cx="6681602" cy="4430935"/>
          </a:xfrm>
          <a:custGeom>
            <a:avLst/>
            <a:gdLst/>
            <a:ahLst/>
            <a:cxnLst/>
            <a:rect l="l" t="t" r="r" b="b"/>
            <a:pathLst>
              <a:path w="6681602" h="4430935">
                <a:moveTo>
                  <a:pt x="0" y="0"/>
                </a:moveTo>
                <a:lnTo>
                  <a:pt x="6681602" y="0"/>
                </a:lnTo>
                <a:lnTo>
                  <a:pt x="6681602" y="4430935"/>
                </a:lnTo>
                <a:lnTo>
                  <a:pt x="0" y="4430935"/>
                </a:lnTo>
                <a:lnTo>
                  <a:pt x="0" y="0"/>
                </a:lnTo>
                <a:close/>
              </a:path>
            </a:pathLst>
          </a:custGeom>
          <a:blipFill>
            <a:blip r:embed="rId3"/>
            <a:stretch>
              <a:fillRect t="-27578" b="-23216"/>
            </a:stretch>
          </a:blipFill>
        </p:spPr>
      </p:sp>
      <p:sp>
        <p:nvSpPr>
          <p:cNvPr id="4" name="TextBox 4"/>
          <p:cNvSpPr txBox="1"/>
          <p:nvPr/>
        </p:nvSpPr>
        <p:spPr>
          <a:xfrm>
            <a:off x="2741452" y="1019175"/>
            <a:ext cx="786300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Tools</a:t>
            </a:r>
          </a:p>
        </p:txBody>
      </p:sp>
      <p:sp>
        <p:nvSpPr>
          <p:cNvPr id="5" name="TextBox 5"/>
          <p:cNvSpPr txBox="1"/>
          <p:nvPr/>
        </p:nvSpPr>
        <p:spPr>
          <a:xfrm>
            <a:off x="2741452" y="2639278"/>
            <a:ext cx="12805095" cy="3419475"/>
          </a:xfrm>
          <a:prstGeom prst="rect">
            <a:avLst/>
          </a:prstGeom>
        </p:spPr>
        <p:txBody>
          <a:bodyPr lIns="0" tIns="0" rIns="0" bIns="0" rtlCol="0" anchor="t">
            <a:spAutoFit/>
          </a:bodyPr>
          <a:lstStyle/>
          <a:p>
            <a:pPr>
              <a:lnSpc>
                <a:spcPts val="4500"/>
              </a:lnSpc>
            </a:pPr>
            <a:r>
              <a:rPr lang="en-US" sz="3000" dirty="0">
                <a:solidFill>
                  <a:srgbClr val="FFFFFF"/>
                </a:solidFill>
                <a:latin typeface="Belleza"/>
              </a:rPr>
              <a:t>Arduino microcontroller: The Arduino microcontroller board serves as the core of the platform. It is equipped with a microcontroller chip, which is essentially a small computer on a single integrated circuit. The board also features input and output pins that can be used to connect various electronic components </a:t>
            </a:r>
          </a:p>
          <a:p>
            <a:pPr>
              <a:lnSpc>
                <a:spcPts val="4500"/>
              </a:lnSpc>
            </a:pPr>
            <a:endParaRPr lang="en-US" sz="3000" dirty="0">
              <a:solidFill>
                <a:srgbClr val="FFFFFF"/>
              </a:solidFill>
              <a:latin typeface="Belleza"/>
            </a:endParaRPr>
          </a:p>
          <a:p>
            <a:pPr>
              <a:lnSpc>
                <a:spcPts val="4500"/>
              </a:lnSpc>
            </a:pPr>
            <a:endParaRPr lang="en-US" sz="3000" dirty="0">
              <a:solidFill>
                <a:srgbClr val="FFFFFF"/>
              </a:solidFill>
              <a:latin typeface="Bellez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5212497" y="5832815"/>
            <a:ext cx="6238764" cy="3425485"/>
          </a:xfrm>
          <a:custGeom>
            <a:avLst/>
            <a:gdLst/>
            <a:ahLst/>
            <a:cxnLst/>
            <a:rect l="l" t="t" r="r" b="b"/>
            <a:pathLst>
              <a:path w="6238764" h="3425485">
                <a:moveTo>
                  <a:pt x="0" y="0"/>
                </a:moveTo>
                <a:lnTo>
                  <a:pt x="6238763" y="0"/>
                </a:lnTo>
                <a:lnTo>
                  <a:pt x="6238763" y="3425485"/>
                </a:lnTo>
                <a:lnTo>
                  <a:pt x="0" y="3425485"/>
                </a:lnTo>
                <a:lnTo>
                  <a:pt x="0" y="0"/>
                </a:lnTo>
                <a:close/>
              </a:path>
            </a:pathLst>
          </a:custGeom>
          <a:blipFill>
            <a:blip r:embed="rId3"/>
            <a:stretch>
              <a:fillRect t="-39788" b="-42338"/>
            </a:stretch>
          </a:blipFill>
        </p:spPr>
      </p:sp>
      <p:sp>
        <p:nvSpPr>
          <p:cNvPr id="4" name="TextBox 4"/>
          <p:cNvSpPr txBox="1"/>
          <p:nvPr/>
        </p:nvSpPr>
        <p:spPr>
          <a:xfrm>
            <a:off x="2741452" y="1019175"/>
            <a:ext cx="786300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Tools</a:t>
            </a:r>
          </a:p>
        </p:txBody>
      </p:sp>
      <p:sp>
        <p:nvSpPr>
          <p:cNvPr id="5" name="TextBox 5"/>
          <p:cNvSpPr txBox="1"/>
          <p:nvPr/>
        </p:nvSpPr>
        <p:spPr>
          <a:xfrm>
            <a:off x="2741452" y="2639278"/>
            <a:ext cx="12805095" cy="3419475"/>
          </a:xfrm>
          <a:prstGeom prst="rect">
            <a:avLst/>
          </a:prstGeom>
        </p:spPr>
        <p:txBody>
          <a:bodyPr lIns="0" tIns="0" rIns="0" bIns="0" rtlCol="0" anchor="t">
            <a:spAutoFit/>
          </a:bodyPr>
          <a:lstStyle/>
          <a:p>
            <a:pPr>
              <a:lnSpc>
                <a:spcPts val="4500"/>
              </a:lnSpc>
            </a:pPr>
            <a:r>
              <a:rPr lang="en-US" sz="3000">
                <a:solidFill>
                  <a:srgbClr val="FFFFFF"/>
                </a:solidFill>
                <a:latin typeface="Belleza"/>
              </a:rPr>
              <a:t>Ultrosonic Sensor: An ultrasonic sensor is a device that uses sound waves to detect and measure distances to objects. It works on the principle of sending out high-frequency sound waves and then measuring the time it takes for the waves to bounce back after hitting an object. </a:t>
            </a:r>
          </a:p>
          <a:p>
            <a:pPr>
              <a:lnSpc>
                <a:spcPts val="4500"/>
              </a:lnSpc>
            </a:pPr>
            <a:endParaRPr lang="en-US" sz="3000">
              <a:solidFill>
                <a:srgbClr val="FFFFFF"/>
              </a:solidFill>
              <a:latin typeface="Belleza"/>
            </a:endParaRPr>
          </a:p>
          <a:p>
            <a:pPr>
              <a:lnSpc>
                <a:spcPts val="4500"/>
              </a:lnSpc>
            </a:pPr>
            <a:endParaRPr lang="en-US" sz="3000">
              <a:solidFill>
                <a:srgbClr val="FFFFFF"/>
              </a:solidFill>
              <a:latin typeface="Bellez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4393413" y="4720243"/>
            <a:ext cx="8682090" cy="5205399"/>
          </a:xfrm>
          <a:custGeom>
            <a:avLst/>
            <a:gdLst/>
            <a:ahLst/>
            <a:cxnLst/>
            <a:rect l="l" t="t" r="r" b="b"/>
            <a:pathLst>
              <a:path w="8682090" h="5205399">
                <a:moveTo>
                  <a:pt x="0" y="0"/>
                </a:moveTo>
                <a:lnTo>
                  <a:pt x="8682090" y="0"/>
                </a:lnTo>
                <a:lnTo>
                  <a:pt x="8682090" y="5205399"/>
                </a:lnTo>
                <a:lnTo>
                  <a:pt x="0" y="5205399"/>
                </a:lnTo>
                <a:lnTo>
                  <a:pt x="0" y="0"/>
                </a:lnTo>
                <a:close/>
              </a:path>
            </a:pathLst>
          </a:custGeom>
          <a:blipFill>
            <a:blip r:embed="rId3"/>
            <a:stretch>
              <a:fillRect t="-7223" r="-9434" b="-4213"/>
            </a:stretch>
          </a:blipFill>
        </p:spPr>
      </p:sp>
      <p:sp>
        <p:nvSpPr>
          <p:cNvPr id="4" name="TextBox 4"/>
          <p:cNvSpPr txBox="1"/>
          <p:nvPr/>
        </p:nvSpPr>
        <p:spPr>
          <a:xfrm>
            <a:off x="2741452" y="1019175"/>
            <a:ext cx="786300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Tools</a:t>
            </a:r>
          </a:p>
        </p:txBody>
      </p:sp>
      <p:sp>
        <p:nvSpPr>
          <p:cNvPr id="5" name="TextBox 5"/>
          <p:cNvSpPr txBox="1"/>
          <p:nvPr/>
        </p:nvSpPr>
        <p:spPr>
          <a:xfrm>
            <a:off x="2741452" y="2639278"/>
            <a:ext cx="12805095" cy="2276475"/>
          </a:xfrm>
          <a:prstGeom prst="rect">
            <a:avLst/>
          </a:prstGeom>
        </p:spPr>
        <p:txBody>
          <a:bodyPr lIns="0" tIns="0" rIns="0" bIns="0" rtlCol="0" anchor="t">
            <a:spAutoFit/>
          </a:bodyPr>
          <a:lstStyle/>
          <a:p>
            <a:pPr>
              <a:lnSpc>
                <a:spcPts val="4500"/>
              </a:lnSpc>
            </a:pPr>
            <a:r>
              <a:rPr lang="en-US" sz="3000">
                <a:solidFill>
                  <a:srgbClr val="FFFFFF"/>
                </a:solidFill>
                <a:latin typeface="Belleza"/>
              </a:rPr>
              <a:t>Speaker:  A speaker is a device that converts electrical signals into sound waves, allowing us to hear audio </a:t>
            </a:r>
          </a:p>
          <a:p>
            <a:pPr>
              <a:lnSpc>
                <a:spcPts val="4500"/>
              </a:lnSpc>
            </a:pPr>
            <a:endParaRPr lang="en-US" sz="3000">
              <a:solidFill>
                <a:srgbClr val="FFFFFF"/>
              </a:solidFill>
              <a:latin typeface="Belleza"/>
            </a:endParaRPr>
          </a:p>
          <a:p>
            <a:pPr>
              <a:lnSpc>
                <a:spcPts val="4500"/>
              </a:lnSpc>
            </a:pPr>
            <a:endParaRPr lang="en-US" sz="3000">
              <a:solidFill>
                <a:srgbClr val="FFFFFF"/>
              </a:solidFill>
              <a:latin typeface="Bellez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5667378" y="4905995"/>
            <a:ext cx="6953243" cy="4842096"/>
          </a:xfrm>
          <a:custGeom>
            <a:avLst/>
            <a:gdLst/>
            <a:ahLst/>
            <a:cxnLst/>
            <a:rect l="l" t="t" r="r" b="b"/>
            <a:pathLst>
              <a:path w="6953243" h="4842096">
                <a:moveTo>
                  <a:pt x="0" y="0"/>
                </a:moveTo>
                <a:lnTo>
                  <a:pt x="6953244" y="0"/>
                </a:lnTo>
                <a:lnTo>
                  <a:pt x="6953244" y="4842097"/>
                </a:lnTo>
                <a:lnTo>
                  <a:pt x="0" y="4842097"/>
                </a:lnTo>
                <a:lnTo>
                  <a:pt x="0" y="0"/>
                </a:lnTo>
                <a:close/>
              </a:path>
            </a:pathLst>
          </a:custGeom>
          <a:blipFill>
            <a:blip r:embed="rId3"/>
            <a:stretch>
              <a:fillRect t="-22246" b="-21353"/>
            </a:stretch>
          </a:blipFill>
        </p:spPr>
      </p:sp>
      <p:sp>
        <p:nvSpPr>
          <p:cNvPr id="4" name="TextBox 4"/>
          <p:cNvSpPr txBox="1"/>
          <p:nvPr/>
        </p:nvSpPr>
        <p:spPr>
          <a:xfrm>
            <a:off x="2741452" y="1019175"/>
            <a:ext cx="786300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Tools</a:t>
            </a:r>
          </a:p>
        </p:txBody>
      </p:sp>
      <p:sp>
        <p:nvSpPr>
          <p:cNvPr id="5" name="TextBox 5"/>
          <p:cNvSpPr txBox="1"/>
          <p:nvPr/>
        </p:nvSpPr>
        <p:spPr>
          <a:xfrm>
            <a:off x="2741452" y="2639278"/>
            <a:ext cx="12805095" cy="3419475"/>
          </a:xfrm>
          <a:prstGeom prst="rect">
            <a:avLst/>
          </a:prstGeom>
        </p:spPr>
        <p:txBody>
          <a:bodyPr lIns="0" tIns="0" rIns="0" bIns="0" rtlCol="0" anchor="t">
            <a:spAutoFit/>
          </a:bodyPr>
          <a:lstStyle/>
          <a:p>
            <a:pPr>
              <a:lnSpc>
                <a:spcPts val="4500"/>
              </a:lnSpc>
            </a:pPr>
            <a:r>
              <a:rPr lang="en-US" sz="3000">
                <a:solidFill>
                  <a:srgbClr val="FFFFFF"/>
                </a:solidFill>
                <a:latin typeface="Belleza"/>
              </a:rPr>
              <a:t>Bluetooth Module: A Bluetooth module for Arduino is a device that enables wireless communication between an Arduino board and other Bluetooth-enabled devices, such as smartphones, tablets, and computers. It allows you to establish a wireless connection and exchange data or control signals over short distances.</a:t>
            </a:r>
          </a:p>
          <a:p>
            <a:pPr>
              <a:lnSpc>
                <a:spcPts val="4500"/>
              </a:lnSpc>
            </a:pPr>
            <a:endParaRPr lang="en-US" sz="3000">
              <a:solidFill>
                <a:srgbClr val="FFFFFF"/>
              </a:solidFill>
              <a:latin typeface="Belleza"/>
            </a:endParaRPr>
          </a:p>
          <a:p>
            <a:pPr>
              <a:lnSpc>
                <a:spcPts val="4500"/>
              </a:lnSpc>
            </a:pPr>
            <a:endParaRPr lang="en-US" sz="3000">
              <a:solidFill>
                <a:srgbClr val="FFFFFF"/>
              </a:solidFill>
              <a:latin typeface="Bellez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3249685" y="-9525"/>
            <a:ext cx="974295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Results and Discussion</a:t>
            </a:r>
          </a:p>
        </p:txBody>
      </p:sp>
      <p:sp>
        <p:nvSpPr>
          <p:cNvPr id="4" name="TextBox 4"/>
          <p:cNvSpPr txBox="1"/>
          <p:nvPr/>
        </p:nvSpPr>
        <p:spPr>
          <a:xfrm>
            <a:off x="1022837" y="1714500"/>
            <a:ext cx="16242326" cy="7612533"/>
          </a:xfrm>
          <a:prstGeom prst="rect">
            <a:avLst/>
          </a:prstGeom>
        </p:spPr>
        <p:txBody>
          <a:bodyPr lIns="0" tIns="0" rIns="0" bIns="0" rtlCol="0" anchor="t">
            <a:spAutoFit/>
          </a:bodyPr>
          <a:lstStyle/>
          <a:p>
            <a:pPr>
              <a:lnSpc>
                <a:spcPts val="4573"/>
              </a:lnSpc>
            </a:pPr>
            <a:r>
              <a:rPr lang="en-US" sz="3049" dirty="0">
                <a:solidFill>
                  <a:srgbClr val="FFFFFF"/>
                </a:solidFill>
                <a:latin typeface="Belleza"/>
              </a:rPr>
              <a:t>Source Code</a:t>
            </a:r>
          </a:p>
          <a:p>
            <a:pPr>
              <a:lnSpc>
                <a:spcPts val="4573"/>
              </a:lnSpc>
            </a:pPr>
            <a:r>
              <a:rPr lang="en-US" sz="3049" dirty="0">
                <a:solidFill>
                  <a:srgbClr val="FFFFFF"/>
                </a:solidFill>
                <a:latin typeface="Belleza"/>
              </a:rPr>
              <a:t>const int </a:t>
            </a:r>
            <a:r>
              <a:rPr lang="en-US" sz="3049" dirty="0" err="1">
                <a:solidFill>
                  <a:srgbClr val="FFFFFF"/>
                </a:solidFill>
                <a:latin typeface="Belleza"/>
              </a:rPr>
              <a:t>trigPin</a:t>
            </a:r>
            <a:r>
              <a:rPr lang="en-US" sz="3049" dirty="0">
                <a:solidFill>
                  <a:srgbClr val="FFFFFF"/>
                </a:solidFill>
                <a:latin typeface="Belleza"/>
              </a:rPr>
              <a:t> = 8;</a:t>
            </a:r>
          </a:p>
          <a:p>
            <a:pPr>
              <a:lnSpc>
                <a:spcPts val="4573"/>
              </a:lnSpc>
            </a:pPr>
            <a:r>
              <a:rPr lang="en-US" sz="3049" dirty="0">
                <a:solidFill>
                  <a:srgbClr val="FFFFFF"/>
                </a:solidFill>
                <a:latin typeface="Belleza"/>
              </a:rPr>
              <a:t>const int </a:t>
            </a:r>
            <a:r>
              <a:rPr lang="en-US" sz="3049" dirty="0" err="1">
                <a:solidFill>
                  <a:srgbClr val="FFFFFF"/>
                </a:solidFill>
                <a:latin typeface="Belleza"/>
              </a:rPr>
              <a:t>echoPin</a:t>
            </a:r>
            <a:r>
              <a:rPr lang="en-US" sz="3049" dirty="0">
                <a:solidFill>
                  <a:srgbClr val="FFFFFF"/>
                </a:solidFill>
                <a:latin typeface="Belleza"/>
              </a:rPr>
              <a:t> = 7;</a:t>
            </a:r>
          </a:p>
          <a:p>
            <a:pPr>
              <a:lnSpc>
                <a:spcPts val="4573"/>
              </a:lnSpc>
            </a:pPr>
            <a:r>
              <a:rPr lang="en-US" sz="3049" dirty="0">
                <a:solidFill>
                  <a:srgbClr val="FFFFFF"/>
                </a:solidFill>
                <a:latin typeface="Belleza"/>
              </a:rPr>
              <a:t>const int </a:t>
            </a:r>
            <a:r>
              <a:rPr lang="en-US" sz="3049" dirty="0" err="1">
                <a:solidFill>
                  <a:srgbClr val="FFFFFF"/>
                </a:solidFill>
                <a:latin typeface="Belleza"/>
              </a:rPr>
              <a:t>speakerPin</a:t>
            </a:r>
            <a:r>
              <a:rPr lang="en-US" sz="3049" dirty="0">
                <a:solidFill>
                  <a:srgbClr val="FFFFFF"/>
                </a:solidFill>
                <a:latin typeface="Belleza"/>
              </a:rPr>
              <a:t> = 11;</a:t>
            </a:r>
          </a:p>
          <a:p>
            <a:pPr>
              <a:lnSpc>
                <a:spcPts val="4573"/>
              </a:lnSpc>
            </a:pPr>
            <a:r>
              <a:rPr lang="en-US" sz="3049" dirty="0">
                <a:solidFill>
                  <a:srgbClr val="FFFFFF"/>
                </a:solidFill>
                <a:latin typeface="Belleza"/>
              </a:rPr>
              <a:t>const float </a:t>
            </a:r>
            <a:r>
              <a:rPr lang="en-US" sz="3049" dirty="0" err="1">
                <a:solidFill>
                  <a:srgbClr val="FFFFFF"/>
                </a:solidFill>
                <a:latin typeface="Belleza"/>
              </a:rPr>
              <a:t>distanceThreshold</a:t>
            </a:r>
            <a:r>
              <a:rPr lang="en-US" sz="3049" dirty="0">
                <a:solidFill>
                  <a:srgbClr val="FFFFFF"/>
                </a:solidFill>
                <a:latin typeface="Belleza"/>
              </a:rPr>
              <a:t> = 50.0; // Distance threshold in cm</a:t>
            </a:r>
          </a:p>
          <a:p>
            <a:pPr>
              <a:lnSpc>
                <a:spcPts val="4573"/>
              </a:lnSpc>
            </a:pPr>
            <a:r>
              <a:rPr lang="en-US" sz="3049" dirty="0">
                <a:solidFill>
                  <a:srgbClr val="FFFFFF"/>
                </a:solidFill>
                <a:latin typeface="Belleza"/>
              </a:rPr>
              <a:t>void setup() {</a:t>
            </a:r>
          </a:p>
          <a:p>
            <a:pPr>
              <a:lnSpc>
                <a:spcPts val="4573"/>
              </a:lnSpc>
            </a:pPr>
            <a:r>
              <a:rPr lang="en-US" sz="3049" dirty="0" err="1">
                <a:solidFill>
                  <a:srgbClr val="FFFFFF"/>
                </a:solidFill>
                <a:latin typeface="Belleza"/>
              </a:rPr>
              <a:t>Serial.begin</a:t>
            </a:r>
            <a:r>
              <a:rPr lang="en-US" sz="3049" dirty="0">
                <a:solidFill>
                  <a:srgbClr val="FFFFFF"/>
                </a:solidFill>
                <a:latin typeface="Belleza"/>
              </a:rPr>
              <a:t>(9600);</a:t>
            </a:r>
          </a:p>
          <a:p>
            <a:pPr>
              <a:lnSpc>
                <a:spcPts val="4573"/>
              </a:lnSpc>
            </a:pPr>
            <a:r>
              <a:rPr lang="en-US" sz="3049" dirty="0" err="1">
                <a:solidFill>
                  <a:srgbClr val="FFFFFF"/>
                </a:solidFill>
                <a:latin typeface="Belleza"/>
              </a:rPr>
              <a:t>pinMode</a:t>
            </a:r>
            <a:r>
              <a:rPr lang="en-US" sz="3049" dirty="0">
                <a:solidFill>
                  <a:srgbClr val="FFFFFF"/>
                </a:solidFill>
                <a:latin typeface="Belleza"/>
              </a:rPr>
              <a:t>(</a:t>
            </a:r>
            <a:r>
              <a:rPr lang="en-US" sz="3049" dirty="0" err="1">
                <a:solidFill>
                  <a:srgbClr val="FFFFFF"/>
                </a:solidFill>
                <a:latin typeface="Belleza"/>
              </a:rPr>
              <a:t>trigPin</a:t>
            </a:r>
            <a:r>
              <a:rPr lang="en-US" sz="3049" dirty="0">
                <a:solidFill>
                  <a:srgbClr val="FFFFFF"/>
                </a:solidFill>
                <a:latin typeface="Belleza"/>
              </a:rPr>
              <a:t>, OUTPUT);</a:t>
            </a:r>
          </a:p>
          <a:p>
            <a:pPr>
              <a:lnSpc>
                <a:spcPts val="4573"/>
              </a:lnSpc>
            </a:pPr>
            <a:r>
              <a:rPr lang="en-US" sz="3049" dirty="0">
                <a:solidFill>
                  <a:srgbClr val="FFFFFF"/>
                </a:solidFill>
                <a:latin typeface="Belleza"/>
              </a:rPr>
              <a:t>  </a:t>
            </a:r>
            <a:r>
              <a:rPr lang="en-US" sz="3049" dirty="0" err="1">
                <a:solidFill>
                  <a:srgbClr val="FFFFFF"/>
                </a:solidFill>
                <a:latin typeface="Belleza"/>
              </a:rPr>
              <a:t>pinMode</a:t>
            </a:r>
            <a:r>
              <a:rPr lang="en-US" sz="3049" dirty="0">
                <a:solidFill>
                  <a:srgbClr val="FFFFFF"/>
                </a:solidFill>
                <a:latin typeface="Belleza"/>
              </a:rPr>
              <a:t>(</a:t>
            </a:r>
            <a:r>
              <a:rPr lang="en-US" sz="3049" dirty="0" err="1">
                <a:solidFill>
                  <a:srgbClr val="FFFFFF"/>
                </a:solidFill>
                <a:latin typeface="Belleza"/>
              </a:rPr>
              <a:t>echoPin</a:t>
            </a:r>
            <a:r>
              <a:rPr lang="en-US" sz="3049" dirty="0">
                <a:solidFill>
                  <a:srgbClr val="FFFFFF"/>
                </a:solidFill>
                <a:latin typeface="Belleza"/>
              </a:rPr>
              <a:t>, INPUT);</a:t>
            </a:r>
          </a:p>
          <a:p>
            <a:pPr>
              <a:lnSpc>
                <a:spcPts val="4573"/>
              </a:lnSpc>
            </a:pPr>
            <a:r>
              <a:rPr lang="en-US" sz="3049" dirty="0" err="1">
                <a:solidFill>
                  <a:srgbClr val="FFFFFF"/>
                </a:solidFill>
                <a:latin typeface="Belleza"/>
              </a:rPr>
              <a:t>pinMode</a:t>
            </a:r>
            <a:r>
              <a:rPr lang="en-US" sz="3049" dirty="0">
                <a:solidFill>
                  <a:srgbClr val="FFFFFF"/>
                </a:solidFill>
                <a:latin typeface="Belleza"/>
              </a:rPr>
              <a:t>(</a:t>
            </a:r>
            <a:r>
              <a:rPr lang="en-US" sz="3049" dirty="0" err="1">
                <a:solidFill>
                  <a:srgbClr val="FFFFFF"/>
                </a:solidFill>
                <a:latin typeface="Belleza"/>
              </a:rPr>
              <a:t>speakerPin</a:t>
            </a:r>
            <a:r>
              <a:rPr lang="en-US" sz="3049" dirty="0">
                <a:solidFill>
                  <a:srgbClr val="FFFFFF"/>
                </a:solidFill>
                <a:latin typeface="Belleza"/>
              </a:rPr>
              <a:t>, OUTPUT);</a:t>
            </a:r>
          </a:p>
          <a:p>
            <a:pPr>
              <a:lnSpc>
                <a:spcPts val="4573"/>
              </a:lnSpc>
            </a:pPr>
            <a:r>
              <a:rPr lang="en-US" sz="3049" dirty="0">
                <a:solidFill>
                  <a:srgbClr val="FFFFFF"/>
                </a:solidFill>
                <a:latin typeface="Belleza"/>
              </a:rPr>
              <a:t>}</a:t>
            </a:r>
          </a:p>
          <a:p>
            <a:pPr>
              <a:lnSpc>
                <a:spcPts val="4573"/>
              </a:lnSpc>
            </a:pPr>
            <a:endParaRPr lang="en-US" sz="3049" dirty="0">
              <a:solidFill>
                <a:srgbClr val="FFFFFF"/>
              </a:solidFill>
              <a:latin typeface="Belleza"/>
            </a:endParaRPr>
          </a:p>
          <a:p>
            <a:pPr>
              <a:lnSpc>
                <a:spcPts val="4573"/>
              </a:lnSpc>
            </a:pPr>
            <a:endParaRPr lang="en-US" sz="3049" dirty="0">
              <a:solidFill>
                <a:srgbClr val="FFFFFF"/>
              </a:solidFill>
              <a:latin typeface="Bellez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3249685" y="-9525"/>
            <a:ext cx="974295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Results and Discussion</a:t>
            </a:r>
          </a:p>
        </p:txBody>
      </p:sp>
      <p:sp>
        <p:nvSpPr>
          <p:cNvPr id="4" name="TextBox 4"/>
          <p:cNvSpPr txBox="1"/>
          <p:nvPr/>
        </p:nvSpPr>
        <p:spPr>
          <a:xfrm>
            <a:off x="1022837" y="1714500"/>
            <a:ext cx="16242326" cy="8202438"/>
          </a:xfrm>
          <a:prstGeom prst="rect">
            <a:avLst/>
          </a:prstGeom>
        </p:spPr>
        <p:txBody>
          <a:bodyPr lIns="0" tIns="0" rIns="0" bIns="0" rtlCol="0" anchor="t">
            <a:spAutoFit/>
          </a:bodyPr>
          <a:lstStyle/>
          <a:p>
            <a:pPr>
              <a:lnSpc>
                <a:spcPts val="4573"/>
              </a:lnSpc>
            </a:pPr>
            <a:r>
              <a:rPr lang="en-US" sz="3049" dirty="0">
                <a:solidFill>
                  <a:srgbClr val="FFFFFF"/>
                </a:solidFill>
                <a:latin typeface="Belleza"/>
              </a:rPr>
              <a:t>void loop() {</a:t>
            </a:r>
          </a:p>
          <a:p>
            <a:pPr>
              <a:lnSpc>
                <a:spcPts val="4573"/>
              </a:lnSpc>
            </a:pPr>
            <a:r>
              <a:rPr lang="en-US" sz="3049" dirty="0" err="1">
                <a:solidFill>
                  <a:srgbClr val="FFFFFF"/>
                </a:solidFill>
                <a:latin typeface="Belleza"/>
              </a:rPr>
              <a:t>digitalWrite</a:t>
            </a:r>
            <a:r>
              <a:rPr lang="en-US" sz="3049" dirty="0">
                <a:solidFill>
                  <a:srgbClr val="FFFFFF"/>
                </a:solidFill>
                <a:latin typeface="Belleza"/>
              </a:rPr>
              <a:t>(</a:t>
            </a:r>
            <a:r>
              <a:rPr lang="en-US" sz="3049" dirty="0" err="1">
                <a:solidFill>
                  <a:srgbClr val="FFFFFF"/>
                </a:solidFill>
                <a:latin typeface="Belleza"/>
              </a:rPr>
              <a:t>trigPin</a:t>
            </a:r>
            <a:r>
              <a:rPr lang="en-US" sz="3049" dirty="0">
                <a:solidFill>
                  <a:srgbClr val="FFFFFF"/>
                </a:solidFill>
                <a:latin typeface="Belleza"/>
              </a:rPr>
              <a:t>, LOW);</a:t>
            </a:r>
          </a:p>
          <a:p>
            <a:pPr>
              <a:lnSpc>
                <a:spcPts val="4573"/>
              </a:lnSpc>
            </a:pPr>
            <a:r>
              <a:rPr lang="en-US" sz="3049" dirty="0" err="1">
                <a:solidFill>
                  <a:srgbClr val="FFFFFF"/>
                </a:solidFill>
                <a:latin typeface="Belleza"/>
              </a:rPr>
              <a:t>delayMicroseconds</a:t>
            </a:r>
            <a:r>
              <a:rPr lang="en-US" sz="3049" dirty="0">
                <a:solidFill>
                  <a:srgbClr val="FFFFFF"/>
                </a:solidFill>
                <a:latin typeface="Belleza"/>
              </a:rPr>
              <a:t>(2);</a:t>
            </a:r>
          </a:p>
          <a:p>
            <a:pPr>
              <a:lnSpc>
                <a:spcPts val="4573"/>
              </a:lnSpc>
            </a:pPr>
            <a:r>
              <a:rPr lang="en-US" sz="3049" dirty="0" err="1">
                <a:solidFill>
                  <a:srgbClr val="FFFFFF"/>
                </a:solidFill>
                <a:latin typeface="Belleza"/>
              </a:rPr>
              <a:t>digitalWrite</a:t>
            </a:r>
            <a:r>
              <a:rPr lang="en-US" sz="3049" dirty="0">
                <a:solidFill>
                  <a:srgbClr val="FFFFFF"/>
                </a:solidFill>
                <a:latin typeface="Belleza"/>
              </a:rPr>
              <a:t>(</a:t>
            </a:r>
            <a:r>
              <a:rPr lang="en-US" sz="3049" dirty="0" err="1">
                <a:solidFill>
                  <a:srgbClr val="FFFFFF"/>
                </a:solidFill>
                <a:latin typeface="Belleza"/>
              </a:rPr>
              <a:t>trigPin</a:t>
            </a:r>
            <a:r>
              <a:rPr lang="en-US" sz="3049" dirty="0">
                <a:solidFill>
                  <a:srgbClr val="FFFFFF"/>
                </a:solidFill>
                <a:latin typeface="Belleza"/>
              </a:rPr>
              <a:t>, HIGH);</a:t>
            </a:r>
          </a:p>
          <a:p>
            <a:pPr>
              <a:lnSpc>
                <a:spcPts val="4573"/>
              </a:lnSpc>
            </a:pPr>
            <a:r>
              <a:rPr lang="en-US" sz="3049" dirty="0" err="1">
                <a:solidFill>
                  <a:srgbClr val="FFFFFF"/>
                </a:solidFill>
                <a:latin typeface="Belleza"/>
              </a:rPr>
              <a:t>delayMicroseconds</a:t>
            </a:r>
            <a:r>
              <a:rPr lang="en-US" sz="3049" dirty="0">
                <a:solidFill>
                  <a:srgbClr val="FFFFFF"/>
                </a:solidFill>
                <a:latin typeface="Belleza"/>
              </a:rPr>
              <a:t>(10);</a:t>
            </a:r>
          </a:p>
          <a:p>
            <a:pPr>
              <a:lnSpc>
                <a:spcPts val="4573"/>
              </a:lnSpc>
            </a:pPr>
            <a:r>
              <a:rPr lang="en-US" sz="3049" dirty="0" err="1">
                <a:solidFill>
                  <a:srgbClr val="FFFFFF"/>
                </a:solidFill>
                <a:latin typeface="Belleza"/>
              </a:rPr>
              <a:t>digitalWrite</a:t>
            </a:r>
            <a:r>
              <a:rPr lang="en-US" sz="3049" dirty="0">
                <a:solidFill>
                  <a:srgbClr val="FFFFFF"/>
                </a:solidFill>
                <a:latin typeface="Belleza"/>
              </a:rPr>
              <a:t>(</a:t>
            </a:r>
            <a:r>
              <a:rPr lang="en-US" sz="3049" dirty="0" err="1">
                <a:solidFill>
                  <a:srgbClr val="FFFFFF"/>
                </a:solidFill>
                <a:latin typeface="Belleza"/>
              </a:rPr>
              <a:t>trigPin</a:t>
            </a:r>
            <a:r>
              <a:rPr lang="en-US" sz="3049" dirty="0">
                <a:solidFill>
                  <a:srgbClr val="FFFFFF"/>
                </a:solidFill>
                <a:latin typeface="Belleza"/>
              </a:rPr>
              <a:t>, LOW);</a:t>
            </a:r>
          </a:p>
          <a:p>
            <a:pPr>
              <a:lnSpc>
                <a:spcPts val="4573"/>
              </a:lnSpc>
            </a:pPr>
            <a:r>
              <a:rPr lang="en-US" sz="3049" dirty="0">
                <a:solidFill>
                  <a:srgbClr val="FFFFFF"/>
                </a:solidFill>
                <a:latin typeface="Belleza"/>
              </a:rPr>
              <a:t>long duration = </a:t>
            </a:r>
            <a:r>
              <a:rPr lang="en-US" sz="3049" dirty="0" err="1">
                <a:solidFill>
                  <a:srgbClr val="FFFFFF"/>
                </a:solidFill>
                <a:latin typeface="Belleza"/>
              </a:rPr>
              <a:t>pulseIn</a:t>
            </a:r>
            <a:r>
              <a:rPr lang="en-US" sz="3049" dirty="0">
                <a:solidFill>
                  <a:srgbClr val="FFFFFF"/>
                </a:solidFill>
                <a:latin typeface="Belleza"/>
              </a:rPr>
              <a:t>(</a:t>
            </a:r>
            <a:r>
              <a:rPr lang="en-US" sz="3049" dirty="0" err="1">
                <a:solidFill>
                  <a:srgbClr val="FFFFFF"/>
                </a:solidFill>
                <a:latin typeface="Belleza"/>
              </a:rPr>
              <a:t>echoPin</a:t>
            </a:r>
            <a:r>
              <a:rPr lang="en-US" sz="3049" dirty="0">
                <a:solidFill>
                  <a:srgbClr val="FFFFFF"/>
                </a:solidFill>
                <a:latin typeface="Belleza"/>
              </a:rPr>
              <a:t>, HIGH);</a:t>
            </a:r>
          </a:p>
          <a:p>
            <a:pPr>
              <a:lnSpc>
                <a:spcPts val="4573"/>
              </a:lnSpc>
            </a:pPr>
            <a:r>
              <a:rPr lang="en-US" sz="3049" dirty="0">
                <a:solidFill>
                  <a:srgbClr val="FFFFFF"/>
                </a:solidFill>
                <a:latin typeface="Belleza"/>
              </a:rPr>
              <a:t>float distance = duration * 0.034 / 2;</a:t>
            </a:r>
          </a:p>
          <a:p>
            <a:pPr>
              <a:lnSpc>
                <a:spcPts val="4573"/>
              </a:lnSpc>
            </a:pPr>
            <a:r>
              <a:rPr lang="en-US" sz="3049" dirty="0">
                <a:solidFill>
                  <a:srgbClr val="FFFFFF"/>
                </a:solidFill>
                <a:latin typeface="Belleza"/>
              </a:rPr>
              <a:t>if (distance &lt; </a:t>
            </a:r>
            <a:r>
              <a:rPr lang="en-US" sz="3049" dirty="0" err="1">
                <a:solidFill>
                  <a:srgbClr val="FFFFFF"/>
                </a:solidFill>
                <a:latin typeface="Belleza"/>
              </a:rPr>
              <a:t>distanceThreshold</a:t>
            </a:r>
            <a:r>
              <a:rPr lang="en-US" sz="3049" dirty="0">
                <a:solidFill>
                  <a:srgbClr val="FFFFFF"/>
                </a:solidFill>
                <a:latin typeface="Belleza"/>
              </a:rPr>
              <a:t>) {</a:t>
            </a:r>
          </a:p>
          <a:p>
            <a:pPr>
              <a:lnSpc>
                <a:spcPts val="4573"/>
              </a:lnSpc>
            </a:pPr>
            <a:r>
              <a:rPr lang="en-US" sz="3049" dirty="0" err="1">
                <a:solidFill>
                  <a:srgbClr val="FFFFFF"/>
                </a:solidFill>
                <a:latin typeface="Belleza"/>
              </a:rPr>
              <a:t>Serial.print</a:t>
            </a:r>
            <a:r>
              <a:rPr lang="en-US" sz="3049" dirty="0">
                <a:solidFill>
                  <a:srgbClr val="FFFFFF"/>
                </a:solidFill>
                <a:latin typeface="Belleza"/>
              </a:rPr>
              <a:t>("OBJECT DETECTED!! Distance: ");</a:t>
            </a:r>
          </a:p>
          <a:p>
            <a:pPr>
              <a:lnSpc>
                <a:spcPts val="4573"/>
              </a:lnSpc>
            </a:pPr>
            <a:r>
              <a:rPr lang="en-US" sz="3049" dirty="0">
                <a:solidFill>
                  <a:srgbClr val="FFFFFF"/>
                </a:solidFill>
                <a:latin typeface="Belleza"/>
              </a:rPr>
              <a:t>    </a:t>
            </a:r>
            <a:r>
              <a:rPr lang="en-US" sz="3049" dirty="0" err="1">
                <a:solidFill>
                  <a:srgbClr val="FFFFFF"/>
                </a:solidFill>
                <a:latin typeface="Belleza"/>
              </a:rPr>
              <a:t>Serial.print</a:t>
            </a:r>
            <a:r>
              <a:rPr lang="en-US" sz="3049" dirty="0">
                <a:solidFill>
                  <a:srgbClr val="FFFFFF"/>
                </a:solidFill>
                <a:latin typeface="Belleza"/>
              </a:rPr>
              <a:t>(distance);</a:t>
            </a:r>
          </a:p>
          <a:p>
            <a:pPr>
              <a:lnSpc>
                <a:spcPts val="4573"/>
              </a:lnSpc>
            </a:pPr>
            <a:r>
              <a:rPr lang="en-US" sz="3049" dirty="0">
                <a:solidFill>
                  <a:srgbClr val="FFFFFF"/>
                </a:solidFill>
                <a:latin typeface="Belleza"/>
              </a:rPr>
              <a:t>    </a:t>
            </a:r>
            <a:r>
              <a:rPr lang="en-US" sz="3049" dirty="0" err="1">
                <a:solidFill>
                  <a:srgbClr val="FFFFFF"/>
                </a:solidFill>
                <a:latin typeface="Belleza"/>
              </a:rPr>
              <a:t>Serial.println</a:t>
            </a:r>
            <a:r>
              <a:rPr lang="en-US" sz="3049" dirty="0">
                <a:solidFill>
                  <a:srgbClr val="FFFFFF"/>
                </a:solidFill>
                <a:latin typeface="Belleza"/>
              </a:rPr>
              <a:t>(" cm");</a:t>
            </a:r>
          </a:p>
          <a:p>
            <a:pPr>
              <a:lnSpc>
                <a:spcPts val="4573"/>
              </a:lnSpc>
            </a:pPr>
            <a:endParaRPr lang="en-US" sz="3049" dirty="0">
              <a:solidFill>
                <a:srgbClr val="FFFFFF"/>
              </a:solidFill>
              <a:latin typeface="Belleza"/>
            </a:endParaRPr>
          </a:p>
          <a:p>
            <a:pPr>
              <a:lnSpc>
                <a:spcPts val="4573"/>
              </a:lnSpc>
            </a:pPr>
            <a:r>
              <a:rPr lang="en-US" sz="3049" dirty="0">
                <a:solidFill>
                  <a:srgbClr val="FFFFFF"/>
                </a:solidFill>
                <a:latin typeface="Belleza"/>
              </a:rPr>
              <a:t>    </a:t>
            </a:r>
          </a:p>
        </p:txBody>
      </p:sp>
    </p:spTree>
    <p:extLst>
      <p:ext uri="{BB962C8B-B14F-4D97-AF65-F5344CB8AC3E}">
        <p14:creationId xmlns:p14="http://schemas.microsoft.com/office/powerpoint/2010/main" val="1317657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3249685" y="-9525"/>
            <a:ext cx="974295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Results and Discussion</a:t>
            </a:r>
          </a:p>
        </p:txBody>
      </p:sp>
      <p:sp>
        <p:nvSpPr>
          <p:cNvPr id="4" name="TextBox 4"/>
          <p:cNvSpPr txBox="1"/>
          <p:nvPr/>
        </p:nvSpPr>
        <p:spPr>
          <a:xfrm>
            <a:off x="1022837" y="1714500"/>
            <a:ext cx="16242326" cy="4073103"/>
          </a:xfrm>
          <a:prstGeom prst="rect">
            <a:avLst/>
          </a:prstGeom>
        </p:spPr>
        <p:txBody>
          <a:bodyPr lIns="0" tIns="0" rIns="0" bIns="0" rtlCol="0" anchor="t">
            <a:spAutoFit/>
          </a:bodyPr>
          <a:lstStyle/>
          <a:p>
            <a:pPr>
              <a:lnSpc>
                <a:spcPts val="4573"/>
              </a:lnSpc>
            </a:pPr>
            <a:r>
              <a:rPr lang="en-US" sz="3049" dirty="0">
                <a:solidFill>
                  <a:srgbClr val="FFFFFF"/>
                </a:solidFill>
                <a:latin typeface="Belleza"/>
              </a:rPr>
              <a:t>tone(</a:t>
            </a:r>
            <a:r>
              <a:rPr lang="en-US" sz="3049" dirty="0" err="1">
                <a:solidFill>
                  <a:srgbClr val="FFFFFF"/>
                </a:solidFill>
                <a:latin typeface="Belleza"/>
              </a:rPr>
              <a:t>speakerPin</a:t>
            </a:r>
            <a:r>
              <a:rPr lang="en-US" sz="3049" dirty="0">
                <a:solidFill>
                  <a:srgbClr val="FFFFFF"/>
                </a:solidFill>
                <a:latin typeface="Belleza"/>
              </a:rPr>
              <a:t>, 1000);</a:t>
            </a:r>
          </a:p>
          <a:p>
            <a:pPr>
              <a:lnSpc>
                <a:spcPts val="4573"/>
              </a:lnSpc>
            </a:pPr>
            <a:r>
              <a:rPr lang="en-US" sz="3049" dirty="0">
                <a:solidFill>
                  <a:srgbClr val="FFFFFF"/>
                </a:solidFill>
                <a:latin typeface="Belleza"/>
              </a:rPr>
              <a:t>    delay(500);</a:t>
            </a:r>
          </a:p>
          <a:p>
            <a:pPr>
              <a:lnSpc>
                <a:spcPts val="4573"/>
              </a:lnSpc>
            </a:pPr>
            <a:r>
              <a:rPr lang="en-US" sz="3049" dirty="0">
                <a:solidFill>
                  <a:srgbClr val="FFFFFF"/>
                </a:solidFill>
                <a:latin typeface="Belleza"/>
              </a:rPr>
              <a:t>    </a:t>
            </a:r>
            <a:r>
              <a:rPr lang="en-US" sz="3049" dirty="0" err="1">
                <a:solidFill>
                  <a:srgbClr val="FFFFFF"/>
                </a:solidFill>
                <a:latin typeface="Belleza"/>
              </a:rPr>
              <a:t>noTone</a:t>
            </a:r>
            <a:r>
              <a:rPr lang="en-US" sz="3049" dirty="0">
                <a:solidFill>
                  <a:srgbClr val="FFFFFF"/>
                </a:solidFill>
                <a:latin typeface="Belleza"/>
              </a:rPr>
              <a:t>(</a:t>
            </a:r>
            <a:r>
              <a:rPr lang="en-US" sz="3049" dirty="0" err="1">
                <a:solidFill>
                  <a:srgbClr val="FFFFFF"/>
                </a:solidFill>
                <a:latin typeface="Belleza"/>
              </a:rPr>
              <a:t>speakerPin</a:t>
            </a:r>
            <a:r>
              <a:rPr lang="en-US" sz="3049" dirty="0">
                <a:solidFill>
                  <a:srgbClr val="FFFFFF"/>
                </a:solidFill>
                <a:latin typeface="Belleza"/>
              </a:rPr>
              <a:t>);</a:t>
            </a:r>
          </a:p>
          <a:p>
            <a:pPr>
              <a:lnSpc>
                <a:spcPts val="4573"/>
              </a:lnSpc>
            </a:pPr>
            <a:r>
              <a:rPr lang="en-US" sz="3049" dirty="0">
                <a:solidFill>
                  <a:srgbClr val="FFFFFF"/>
                </a:solidFill>
                <a:latin typeface="Belleza"/>
              </a:rPr>
              <a:t>  }</a:t>
            </a:r>
          </a:p>
          <a:p>
            <a:pPr>
              <a:lnSpc>
                <a:spcPts val="4573"/>
              </a:lnSpc>
            </a:pPr>
            <a:r>
              <a:rPr lang="en-US" sz="3049" dirty="0">
                <a:solidFill>
                  <a:srgbClr val="FFFFFF"/>
                </a:solidFill>
                <a:latin typeface="Belleza"/>
              </a:rPr>
              <a:t>delay(500);</a:t>
            </a:r>
          </a:p>
          <a:p>
            <a:pPr>
              <a:lnSpc>
                <a:spcPts val="4573"/>
              </a:lnSpc>
            </a:pPr>
            <a:r>
              <a:rPr lang="en-US" sz="3049" dirty="0">
                <a:solidFill>
                  <a:srgbClr val="FFFFFF"/>
                </a:solidFill>
                <a:latin typeface="Belleza"/>
              </a:rPr>
              <a:t>}</a:t>
            </a:r>
          </a:p>
          <a:p>
            <a:pPr>
              <a:lnSpc>
                <a:spcPts val="4573"/>
              </a:lnSpc>
            </a:pPr>
            <a:endParaRPr lang="en-US" sz="3049" dirty="0">
              <a:solidFill>
                <a:srgbClr val="FFFFFF"/>
              </a:solidFill>
              <a:latin typeface="Belleza"/>
            </a:endParaRPr>
          </a:p>
        </p:txBody>
      </p:sp>
    </p:spTree>
    <p:extLst>
      <p:ext uri="{BB962C8B-B14F-4D97-AF65-F5344CB8AC3E}">
        <p14:creationId xmlns:p14="http://schemas.microsoft.com/office/powerpoint/2010/main" val="232602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620000" cy="10287000"/>
          </a:xfrm>
          <a:custGeom>
            <a:avLst/>
            <a:gdLst/>
            <a:ahLst/>
            <a:cxnLst/>
            <a:rect l="l" t="t" r="r" b="b"/>
            <a:pathLst>
              <a:path w="7620000" h="10287000">
                <a:moveTo>
                  <a:pt x="0" y="0"/>
                </a:moveTo>
                <a:lnTo>
                  <a:pt x="7620000" y="0"/>
                </a:lnTo>
                <a:lnTo>
                  <a:pt x="7620000" y="10287000"/>
                </a:lnTo>
                <a:lnTo>
                  <a:pt x="0" y="10287000"/>
                </a:lnTo>
                <a:lnTo>
                  <a:pt x="0" y="0"/>
                </a:lnTo>
                <a:close/>
              </a:path>
            </a:pathLst>
          </a:custGeom>
          <a:blipFill>
            <a:blip r:embed="rId2"/>
            <a:stretch>
              <a:fillRect l="-35812" r="-66687"/>
            </a:stretch>
          </a:blipFill>
        </p:spPr>
      </p:sp>
      <p:sp>
        <p:nvSpPr>
          <p:cNvPr id="3" name="TextBox 3"/>
          <p:cNvSpPr txBox="1"/>
          <p:nvPr/>
        </p:nvSpPr>
        <p:spPr>
          <a:xfrm>
            <a:off x="1172890" y="1175201"/>
            <a:ext cx="4705350" cy="2124075"/>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FFFFFF"/>
                </a:solidFill>
                <a:latin typeface="Public Sans"/>
              </a:rPr>
              <a:t>Table of Contents</a:t>
            </a:r>
          </a:p>
        </p:txBody>
      </p:sp>
      <p:sp>
        <p:nvSpPr>
          <p:cNvPr id="4" name="TextBox 4"/>
          <p:cNvSpPr txBox="1"/>
          <p:nvPr/>
        </p:nvSpPr>
        <p:spPr>
          <a:xfrm>
            <a:off x="9144001" y="975176"/>
            <a:ext cx="6695796" cy="8797601"/>
          </a:xfrm>
          <a:prstGeom prst="rect">
            <a:avLst/>
          </a:prstGeom>
        </p:spPr>
        <p:txBody>
          <a:bodyPr wrap="square" lIns="0" tIns="0" rIns="0" bIns="0" rtlCol="0" anchor="t">
            <a:spAutoFit/>
          </a:bodyPr>
          <a:lstStyle/>
          <a:p>
            <a:pPr marL="734059" lvl="1" indent="-367030">
              <a:lnSpc>
                <a:spcPts val="6289"/>
              </a:lnSpc>
              <a:buFont typeface="Arial"/>
              <a:buChar char="•"/>
            </a:pPr>
            <a:r>
              <a:rPr lang="en-US" sz="3399" dirty="0">
                <a:solidFill>
                  <a:srgbClr val="285481"/>
                </a:solidFill>
                <a:latin typeface="Canva Sans"/>
              </a:rPr>
              <a:t>    Abstract</a:t>
            </a:r>
          </a:p>
          <a:p>
            <a:pPr marL="734059" lvl="1" indent="-367030">
              <a:lnSpc>
                <a:spcPts val="6289"/>
              </a:lnSpc>
              <a:buFont typeface="Arial"/>
              <a:buChar char="•"/>
            </a:pPr>
            <a:r>
              <a:rPr lang="en-US" sz="3399" dirty="0">
                <a:solidFill>
                  <a:srgbClr val="285481"/>
                </a:solidFill>
                <a:latin typeface="Canva Sans"/>
              </a:rPr>
              <a:t>    Objective</a:t>
            </a:r>
          </a:p>
          <a:p>
            <a:pPr marL="734059" lvl="1" indent="-367030">
              <a:lnSpc>
                <a:spcPts val="6289"/>
              </a:lnSpc>
              <a:buFont typeface="Arial"/>
              <a:buChar char="•"/>
            </a:pPr>
            <a:r>
              <a:rPr lang="en-US" sz="3399" dirty="0">
                <a:solidFill>
                  <a:srgbClr val="285481"/>
                </a:solidFill>
                <a:latin typeface="Canva Sans"/>
              </a:rPr>
              <a:t>    Background</a:t>
            </a:r>
          </a:p>
          <a:p>
            <a:pPr marL="734059" lvl="1" indent="-367030">
              <a:lnSpc>
                <a:spcPts val="6289"/>
              </a:lnSpc>
              <a:buFont typeface="Arial"/>
              <a:buChar char="•"/>
            </a:pPr>
            <a:r>
              <a:rPr lang="en-US" sz="3399" dirty="0">
                <a:solidFill>
                  <a:srgbClr val="285481"/>
                </a:solidFill>
                <a:latin typeface="Canva Sans"/>
              </a:rPr>
              <a:t>    Literature Survey</a:t>
            </a:r>
          </a:p>
          <a:p>
            <a:pPr marL="734059" lvl="1" indent="-367030">
              <a:lnSpc>
                <a:spcPts val="6289"/>
              </a:lnSpc>
              <a:buFont typeface="Arial"/>
              <a:buChar char="•"/>
            </a:pPr>
            <a:r>
              <a:rPr lang="en-US" sz="3399" dirty="0">
                <a:solidFill>
                  <a:srgbClr val="285481"/>
                </a:solidFill>
                <a:latin typeface="Canva Sans"/>
              </a:rPr>
              <a:t>    Problem Description</a:t>
            </a:r>
          </a:p>
          <a:p>
            <a:pPr marL="734059" lvl="1" indent="-367030">
              <a:lnSpc>
                <a:spcPts val="6289"/>
              </a:lnSpc>
              <a:buFont typeface="Arial"/>
              <a:buChar char="•"/>
            </a:pPr>
            <a:r>
              <a:rPr lang="en-US" sz="3399" dirty="0">
                <a:solidFill>
                  <a:srgbClr val="285481"/>
                </a:solidFill>
                <a:latin typeface="Canva Sans"/>
              </a:rPr>
              <a:t>    Research Gap</a:t>
            </a:r>
          </a:p>
          <a:p>
            <a:pPr marL="734059" lvl="1" indent="-367030">
              <a:lnSpc>
                <a:spcPts val="6289"/>
              </a:lnSpc>
              <a:buFont typeface="Arial"/>
              <a:buChar char="•"/>
            </a:pPr>
            <a:r>
              <a:rPr lang="en-US" sz="3399" dirty="0">
                <a:solidFill>
                  <a:srgbClr val="285481"/>
                </a:solidFill>
                <a:latin typeface="Canva Sans"/>
              </a:rPr>
              <a:t>    Proposed Methodology</a:t>
            </a:r>
          </a:p>
          <a:p>
            <a:pPr marL="734059" lvl="1" indent="-367030">
              <a:lnSpc>
                <a:spcPts val="6289"/>
              </a:lnSpc>
              <a:buFont typeface="Arial"/>
              <a:buChar char="•"/>
            </a:pPr>
            <a:r>
              <a:rPr lang="en-US" sz="3399" dirty="0">
                <a:solidFill>
                  <a:srgbClr val="285481"/>
                </a:solidFill>
                <a:latin typeface="Canva Sans"/>
              </a:rPr>
              <a:t>    Tools</a:t>
            </a:r>
          </a:p>
          <a:p>
            <a:pPr marL="734059" lvl="1" indent="-367030">
              <a:lnSpc>
                <a:spcPts val="6289"/>
              </a:lnSpc>
              <a:buFont typeface="Arial"/>
              <a:buChar char="•"/>
            </a:pPr>
            <a:r>
              <a:rPr lang="en-US" sz="3399" dirty="0">
                <a:solidFill>
                  <a:srgbClr val="285481"/>
                </a:solidFill>
                <a:latin typeface="Canva Sans"/>
              </a:rPr>
              <a:t>    Results and Discussion</a:t>
            </a:r>
          </a:p>
          <a:p>
            <a:pPr marL="734059" lvl="1" indent="-367030">
              <a:lnSpc>
                <a:spcPts val="6289"/>
              </a:lnSpc>
              <a:buFont typeface="Arial"/>
              <a:buChar char="•"/>
            </a:pPr>
            <a:r>
              <a:rPr lang="en-US" sz="3399" dirty="0">
                <a:solidFill>
                  <a:srgbClr val="285481"/>
                </a:solidFill>
                <a:latin typeface="Canva Sans"/>
              </a:rPr>
              <a:t>    References</a:t>
            </a:r>
          </a:p>
          <a:p>
            <a:pPr>
              <a:lnSpc>
                <a:spcPts val="6289"/>
              </a:lnSpc>
            </a:pPr>
            <a:endParaRPr lang="en-US" sz="3399" dirty="0">
              <a:solidFill>
                <a:srgbClr val="285481"/>
              </a:solidFill>
              <a:latin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472774" y="2908173"/>
            <a:ext cx="15556500" cy="6820114"/>
          </a:xfrm>
          <a:custGeom>
            <a:avLst/>
            <a:gdLst/>
            <a:ahLst/>
            <a:cxnLst/>
            <a:rect l="l" t="t" r="r" b="b"/>
            <a:pathLst>
              <a:path w="15556500" h="6820114">
                <a:moveTo>
                  <a:pt x="0" y="0"/>
                </a:moveTo>
                <a:lnTo>
                  <a:pt x="15556500" y="0"/>
                </a:lnTo>
                <a:lnTo>
                  <a:pt x="15556500" y="6820115"/>
                </a:lnTo>
                <a:lnTo>
                  <a:pt x="0" y="6820115"/>
                </a:lnTo>
                <a:lnTo>
                  <a:pt x="0" y="0"/>
                </a:lnTo>
                <a:close/>
              </a:path>
            </a:pathLst>
          </a:custGeom>
          <a:blipFill>
            <a:blip r:embed="rId3"/>
            <a:stretch>
              <a:fillRect t="-7262" b="-371"/>
            </a:stretch>
          </a:blipFill>
        </p:spPr>
      </p:sp>
      <p:sp>
        <p:nvSpPr>
          <p:cNvPr id="4" name="TextBox 4"/>
          <p:cNvSpPr txBox="1"/>
          <p:nvPr/>
        </p:nvSpPr>
        <p:spPr>
          <a:xfrm>
            <a:off x="1028700" y="1471375"/>
            <a:ext cx="16242326" cy="1140819"/>
          </a:xfrm>
          <a:prstGeom prst="rect">
            <a:avLst/>
          </a:prstGeom>
        </p:spPr>
        <p:txBody>
          <a:bodyPr lIns="0" tIns="0" rIns="0" bIns="0" rtlCol="0" anchor="t">
            <a:spAutoFit/>
          </a:bodyPr>
          <a:lstStyle/>
          <a:p>
            <a:pPr>
              <a:lnSpc>
                <a:spcPts val="4573"/>
              </a:lnSpc>
            </a:pPr>
            <a:r>
              <a:rPr lang="en-US" sz="3049">
                <a:solidFill>
                  <a:srgbClr val="FFFFFF"/>
                </a:solidFill>
                <a:latin typeface="Belleza"/>
              </a:rPr>
              <a:t>Compiling in Arduino IDE</a:t>
            </a:r>
          </a:p>
          <a:p>
            <a:pPr>
              <a:lnSpc>
                <a:spcPts val="4573"/>
              </a:lnSpc>
            </a:pPr>
            <a:endParaRPr lang="en-US" sz="3049">
              <a:solidFill>
                <a:srgbClr val="FFFFFF"/>
              </a:solidFill>
              <a:latin typeface="Belleza"/>
            </a:endParaRPr>
          </a:p>
        </p:txBody>
      </p:sp>
      <p:sp>
        <p:nvSpPr>
          <p:cNvPr id="5" name="TextBox 5"/>
          <p:cNvSpPr txBox="1"/>
          <p:nvPr/>
        </p:nvSpPr>
        <p:spPr>
          <a:xfrm>
            <a:off x="1028700" y="178470"/>
            <a:ext cx="974295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Results and Discussion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7374" y="-6145"/>
            <a:ext cx="18288000" cy="10287000"/>
          </a:xfrm>
          <a:prstGeom prst="rect">
            <a:avLst/>
          </a:prstGeom>
        </p:spPr>
      </p:pic>
      <p:sp>
        <p:nvSpPr>
          <p:cNvPr id="4" name="TextBox 4"/>
          <p:cNvSpPr txBox="1"/>
          <p:nvPr/>
        </p:nvSpPr>
        <p:spPr>
          <a:xfrm>
            <a:off x="1028700" y="1471375"/>
            <a:ext cx="16242326" cy="1140819"/>
          </a:xfrm>
          <a:prstGeom prst="rect">
            <a:avLst/>
          </a:prstGeom>
        </p:spPr>
        <p:txBody>
          <a:bodyPr lIns="0" tIns="0" rIns="0" bIns="0" rtlCol="0" anchor="t">
            <a:spAutoFit/>
          </a:bodyPr>
          <a:lstStyle/>
          <a:p>
            <a:pPr>
              <a:lnSpc>
                <a:spcPts val="4573"/>
              </a:lnSpc>
            </a:pPr>
            <a:r>
              <a:rPr lang="en-US" sz="4800" dirty="0">
                <a:solidFill>
                  <a:srgbClr val="FFFFFF"/>
                </a:solidFill>
                <a:latin typeface="Belleza"/>
              </a:rPr>
              <a:t>Circuit</a:t>
            </a:r>
            <a:r>
              <a:rPr lang="en-US" sz="3049" dirty="0">
                <a:solidFill>
                  <a:srgbClr val="FFFFFF"/>
                </a:solidFill>
                <a:latin typeface="Belleza"/>
              </a:rPr>
              <a:t> </a:t>
            </a:r>
          </a:p>
          <a:p>
            <a:pPr>
              <a:lnSpc>
                <a:spcPts val="4573"/>
              </a:lnSpc>
            </a:pPr>
            <a:endParaRPr lang="en-US" sz="3049" dirty="0">
              <a:solidFill>
                <a:srgbClr val="FFFFFF"/>
              </a:solidFill>
              <a:latin typeface="Belleza"/>
            </a:endParaRPr>
          </a:p>
        </p:txBody>
      </p:sp>
      <p:sp>
        <p:nvSpPr>
          <p:cNvPr id="5" name="TextBox 5"/>
          <p:cNvSpPr txBox="1"/>
          <p:nvPr/>
        </p:nvSpPr>
        <p:spPr>
          <a:xfrm>
            <a:off x="1028700" y="178470"/>
            <a:ext cx="974295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Results and Discussion</a:t>
            </a:r>
          </a:p>
        </p:txBody>
      </p:sp>
      <p:pic>
        <p:nvPicPr>
          <p:cNvPr id="7" name="Picture 6">
            <a:extLst>
              <a:ext uri="{FF2B5EF4-FFF2-40B4-BE49-F238E27FC236}">
                <a16:creationId xmlns:a16="http://schemas.microsoft.com/office/drawing/2014/main" id="{927B4DF0-147B-BADE-358D-0866B63DDC0D}"/>
              </a:ext>
            </a:extLst>
          </p:cNvPr>
          <p:cNvPicPr>
            <a:picLocks noChangeAspect="1"/>
          </p:cNvPicPr>
          <p:nvPr/>
        </p:nvPicPr>
        <p:blipFill>
          <a:blip r:embed="rId3"/>
          <a:stretch>
            <a:fillRect/>
          </a:stretch>
        </p:blipFill>
        <p:spPr>
          <a:xfrm>
            <a:off x="2590800" y="2247900"/>
            <a:ext cx="12191999" cy="7543800"/>
          </a:xfrm>
          <a:prstGeom prst="rect">
            <a:avLst/>
          </a:prstGeom>
        </p:spPr>
      </p:pic>
    </p:spTree>
    <p:extLst>
      <p:ext uri="{BB962C8B-B14F-4D97-AF65-F5344CB8AC3E}">
        <p14:creationId xmlns:p14="http://schemas.microsoft.com/office/powerpoint/2010/main" val="400396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3915258" y="4133522"/>
            <a:ext cx="8828193" cy="5399935"/>
          </a:xfrm>
          <a:custGeom>
            <a:avLst/>
            <a:gdLst/>
            <a:ahLst/>
            <a:cxnLst/>
            <a:rect l="l" t="t" r="r" b="b"/>
            <a:pathLst>
              <a:path w="8828193" h="5399935">
                <a:moveTo>
                  <a:pt x="0" y="0"/>
                </a:moveTo>
                <a:lnTo>
                  <a:pt x="8828194" y="0"/>
                </a:lnTo>
                <a:lnTo>
                  <a:pt x="8828194" y="5399934"/>
                </a:lnTo>
                <a:lnTo>
                  <a:pt x="0" y="5399934"/>
                </a:lnTo>
                <a:lnTo>
                  <a:pt x="0" y="0"/>
                </a:lnTo>
                <a:close/>
              </a:path>
            </a:pathLst>
          </a:custGeom>
          <a:blipFill>
            <a:blip r:embed="rId3"/>
            <a:stretch>
              <a:fillRect t="-12170" b="-10444"/>
            </a:stretch>
          </a:blipFill>
        </p:spPr>
      </p:sp>
      <p:sp>
        <p:nvSpPr>
          <p:cNvPr id="4" name="TextBox 4"/>
          <p:cNvSpPr txBox="1"/>
          <p:nvPr/>
        </p:nvSpPr>
        <p:spPr>
          <a:xfrm>
            <a:off x="736172" y="490537"/>
            <a:ext cx="974295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Results and Discussion</a:t>
            </a:r>
          </a:p>
        </p:txBody>
      </p:sp>
      <p:sp>
        <p:nvSpPr>
          <p:cNvPr id="5" name="TextBox 5"/>
          <p:cNvSpPr txBox="1"/>
          <p:nvPr/>
        </p:nvSpPr>
        <p:spPr>
          <a:xfrm>
            <a:off x="736172" y="1740160"/>
            <a:ext cx="13015078" cy="2302562"/>
          </a:xfrm>
          <a:prstGeom prst="rect">
            <a:avLst/>
          </a:prstGeom>
        </p:spPr>
        <p:txBody>
          <a:bodyPr lIns="0" tIns="0" rIns="0" bIns="0" rtlCol="0" anchor="t">
            <a:spAutoFit/>
          </a:bodyPr>
          <a:lstStyle/>
          <a:p>
            <a:pPr>
              <a:lnSpc>
                <a:spcPts val="4573"/>
              </a:lnSpc>
            </a:pPr>
            <a:r>
              <a:rPr lang="en-US" sz="3049">
                <a:solidFill>
                  <a:srgbClr val="FFFFFF"/>
                </a:solidFill>
                <a:latin typeface="Belleza"/>
              </a:rPr>
              <a:t>Connecting all the components using jumper wires</a:t>
            </a:r>
          </a:p>
          <a:p>
            <a:pPr>
              <a:lnSpc>
                <a:spcPts val="4573"/>
              </a:lnSpc>
            </a:pPr>
            <a:r>
              <a:rPr lang="en-US" sz="3049">
                <a:solidFill>
                  <a:srgbClr val="FFFFFF"/>
                </a:solidFill>
                <a:latin typeface="Belleza"/>
              </a:rPr>
              <a:t>We place the ultrasonic sensor at the front to detect obstacles</a:t>
            </a:r>
          </a:p>
          <a:p>
            <a:pPr>
              <a:lnSpc>
                <a:spcPts val="4573"/>
              </a:lnSpc>
            </a:pPr>
            <a:r>
              <a:rPr lang="en-US" sz="3049">
                <a:solidFill>
                  <a:srgbClr val="FFFFFF"/>
                </a:solidFill>
                <a:latin typeface="Belleza"/>
              </a:rPr>
              <a:t>After loading the code in Arduino we disconnect the laptop and add a 9V battery for power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5714437" y="3088694"/>
            <a:ext cx="6859127" cy="6929537"/>
          </a:xfrm>
          <a:custGeom>
            <a:avLst/>
            <a:gdLst/>
            <a:ahLst/>
            <a:cxnLst/>
            <a:rect l="l" t="t" r="r" b="b"/>
            <a:pathLst>
              <a:path w="6859127" h="6929537">
                <a:moveTo>
                  <a:pt x="0" y="0"/>
                </a:moveTo>
                <a:lnTo>
                  <a:pt x="6859126" y="0"/>
                </a:lnTo>
                <a:lnTo>
                  <a:pt x="6859126" y="6929537"/>
                </a:lnTo>
                <a:lnTo>
                  <a:pt x="0" y="6929537"/>
                </a:lnTo>
                <a:lnTo>
                  <a:pt x="0" y="0"/>
                </a:lnTo>
                <a:close/>
              </a:path>
            </a:pathLst>
          </a:custGeom>
          <a:blipFill>
            <a:blip r:embed="rId3"/>
            <a:stretch>
              <a:fillRect/>
            </a:stretch>
          </a:blipFill>
        </p:spPr>
      </p:sp>
      <p:sp>
        <p:nvSpPr>
          <p:cNvPr id="4" name="TextBox 4"/>
          <p:cNvSpPr txBox="1"/>
          <p:nvPr/>
        </p:nvSpPr>
        <p:spPr>
          <a:xfrm>
            <a:off x="1028700" y="490537"/>
            <a:ext cx="974295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Results and Discussion</a:t>
            </a:r>
          </a:p>
        </p:txBody>
      </p:sp>
      <p:sp>
        <p:nvSpPr>
          <p:cNvPr id="5" name="TextBox 5"/>
          <p:cNvSpPr txBox="1"/>
          <p:nvPr/>
        </p:nvSpPr>
        <p:spPr>
          <a:xfrm>
            <a:off x="736172" y="1740160"/>
            <a:ext cx="13015078" cy="1140819"/>
          </a:xfrm>
          <a:prstGeom prst="rect">
            <a:avLst/>
          </a:prstGeom>
        </p:spPr>
        <p:txBody>
          <a:bodyPr lIns="0" tIns="0" rIns="0" bIns="0" rtlCol="0" anchor="t">
            <a:spAutoFit/>
          </a:bodyPr>
          <a:lstStyle/>
          <a:p>
            <a:pPr>
              <a:lnSpc>
                <a:spcPts val="4573"/>
              </a:lnSpc>
            </a:pPr>
            <a:r>
              <a:rPr lang="en-US" sz="3049">
                <a:solidFill>
                  <a:srgbClr val="FFFFFF"/>
                </a:solidFill>
                <a:latin typeface="Belleza"/>
              </a:rPr>
              <a:t>When the ultra sonic sensor detects obstacle the device alerts the user through speaker and bluetooth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5637776" y="2849646"/>
            <a:ext cx="5133881" cy="7437354"/>
          </a:xfrm>
          <a:custGeom>
            <a:avLst/>
            <a:gdLst/>
            <a:ahLst/>
            <a:cxnLst/>
            <a:rect l="l" t="t" r="r" b="b"/>
            <a:pathLst>
              <a:path w="5133881" h="7437354">
                <a:moveTo>
                  <a:pt x="0" y="0"/>
                </a:moveTo>
                <a:lnTo>
                  <a:pt x="5133881" y="0"/>
                </a:lnTo>
                <a:lnTo>
                  <a:pt x="5133881" y="7437354"/>
                </a:lnTo>
                <a:lnTo>
                  <a:pt x="0" y="7437354"/>
                </a:lnTo>
                <a:lnTo>
                  <a:pt x="0" y="0"/>
                </a:lnTo>
                <a:close/>
              </a:path>
            </a:pathLst>
          </a:custGeom>
          <a:blipFill>
            <a:blip r:embed="rId3"/>
            <a:stretch>
              <a:fillRect l="-23" r="-23" b="-53468"/>
            </a:stretch>
          </a:blipFill>
        </p:spPr>
      </p:sp>
      <p:sp>
        <p:nvSpPr>
          <p:cNvPr id="4" name="TextBox 4"/>
          <p:cNvSpPr txBox="1"/>
          <p:nvPr/>
        </p:nvSpPr>
        <p:spPr>
          <a:xfrm>
            <a:off x="1028700" y="490537"/>
            <a:ext cx="974295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Results and Discussion</a:t>
            </a:r>
          </a:p>
        </p:txBody>
      </p:sp>
      <p:sp>
        <p:nvSpPr>
          <p:cNvPr id="5" name="TextBox 5"/>
          <p:cNvSpPr txBox="1"/>
          <p:nvPr/>
        </p:nvSpPr>
        <p:spPr>
          <a:xfrm>
            <a:off x="1028700" y="1708827"/>
            <a:ext cx="13015078" cy="1140819"/>
          </a:xfrm>
          <a:prstGeom prst="rect">
            <a:avLst/>
          </a:prstGeom>
        </p:spPr>
        <p:txBody>
          <a:bodyPr lIns="0" tIns="0" rIns="0" bIns="0" rtlCol="0" anchor="t">
            <a:spAutoFit/>
          </a:bodyPr>
          <a:lstStyle/>
          <a:p>
            <a:pPr>
              <a:lnSpc>
                <a:spcPts val="4573"/>
              </a:lnSpc>
            </a:pPr>
            <a:r>
              <a:rPr lang="en-US" sz="3049">
                <a:solidFill>
                  <a:srgbClr val="FFFFFF"/>
                </a:solidFill>
                <a:latin typeface="Belleza"/>
              </a:rPr>
              <a:t>When the obstacle is detected the device will send a message to the user's phone through bluetooth which they will be aware of through bluetooth earphones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Freeform 3"/>
          <p:cNvSpPr/>
          <p:nvPr/>
        </p:nvSpPr>
        <p:spPr>
          <a:xfrm>
            <a:off x="2928004" y="1723961"/>
            <a:ext cx="12431993" cy="6839078"/>
          </a:xfrm>
          <a:custGeom>
            <a:avLst/>
            <a:gdLst/>
            <a:ahLst/>
            <a:cxnLst/>
            <a:rect l="l" t="t" r="r" b="b"/>
            <a:pathLst>
              <a:path w="12431993" h="6839078">
                <a:moveTo>
                  <a:pt x="0" y="0"/>
                </a:moveTo>
                <a:lnTo>
                  <a:pt x="12431992" y="0"/>
                </a:lnTo>
                <a:lnTo>
                  <a:pt x="12431992" y="6839078"/>
                </a:lnTo>
                <a:lnTo>
                  <a:pt x="0" y="6839078"/>
                </a:lnTo>
                <a:lnTo>
                  <a:pt x="0" y="0"/>
                </a:lnTo>
                <a:close/>
              </a:path>
            </a:pathLst>
          </a:custGeom>
          <a:blipFill>
            <a:blip r:embed="rId3"/>
            <a:stretch>
              <a:fillRect l="-4039" t="-41488" b="-352"/>
            </a:stretch>
          </a:blipFill>
        </p:spPr>
      </p:sp>
      <p:sp>
        <p:nvSpPr>
          <p:cNvPr id="4" name="TextBox 4"/>
          <p:cNvSpPr txBox="1"/>
          <p:nvPr/>
        </p:nvSpPr>
        <p:spPr>
          <a:xfrm>
            <a:off x="1028700" y="490537"/>
            <a:ext cx="9742957" cy="10668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85481"/>
                </a:solidFill>
                <a:latin typeface="Public Sans"/>
              </a:rPr>
              <a:t>Results and Discussion</a:t>
            </a:r>
          </a:p>
        </p:txBody>
      </p:sp>
      <p:sp>
        <p:nvSpPr>
          <p:cNvPr id="5" name="TextBox 5"/>
          <p:cNvSpPr txBox="1"/>
          <p:nvPr/>
        </p:nvSpPr>
        <p:spPr>
          <a:xfrm>
            <a:off x="1216695" y="8930701"/>
            <a:ext cx="13015078" cy="1140819"/>
          </a:xfrm>
          <a:prstGeom prst="rect">
            <a:avLst/>
          </a:prstGeom>
        </p:spPr>
        <p:txBody>
          <a:bodyPr lIns="0" tIns="0" rIns="0" bIns="0" rtlCol="0" anchor="t">
            <a:spAutoFit/>
          </a:bodyPr>
          <a:lstStyle/>
          <a:p>
            <a:pPr>
              <a:lnSpc>
                <a:spcPts val="4573"/>
              </a:lnSpc>
            </a:pPr>
            <a:r>
              <a:rPr lang="en-US" sz="3049" dirty="0">
                <a:solidFill>
                  <a:srgbClr val="FFFFFF"/>
                </a:solidFill>
                <a:latin typeface="Belleza"/>
              </a:rPr>
              <a:t>Demonstration Video Link : https://drive.google.com/drive/folders/1GsEjNN2pX-Pse0jYxjkeGYDFMEpdd74c?usp=sharing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333500"/>
            <a:ext cx="11621423" cy="1066800"/>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85481"/>
                </a:solidFill>
                <a:latin typeface="Public Sans"/>
              </a:rPr>
              <a:t>References</a:t>
            </a:r>
          </a:p>
        </p:txBody>
      </p:sp>
      <p:sp>
        <p:nvSpPr>
          <p:cNvPr id="3" name="Freeform 3"/>
          <p:cNvSpPr/>
          <p:nvPr/>
        </p:nvSpPr>
        <p:spPr>
          <a:xfrm>
            <a:off x="0" y="3638550"/>
            <a:ext cx="18288000" cy="6648450"/>
          </a:xfrm>
          <a:custGeom>
            <a:avLst/>
            <a:gdLst/>
            <a:ahLst/>
            <a:cxnLst/>
            <a:rect l="l" t="t" r="r" b="b"/>
            <a:pathLst>
              <a:path w="18288000" h="6648450">
                <a:moveTo>
                  <a:pt x="0" y="0"/>
                </a:moveTo>
                <a:lnTo>
                  <a:pt x="18288000" y="0"/>
                </a:lnTo>
                <a:lnTo>
                  <a:pt x="18288000" y="6648450"/>
                </a:lnTo>
                <a:lnTo>
                  <a:pt x="0" y="6648450"/>
                </a:lnTo>
                <a:lnTo>
                  <a:pt x="0" y="0"/>
                </a:lnTo>
                <a:close/>
              </a:path>
            </a:pathLst>
          </a:custGeom>
          <a:blipFill>
            <a:blip r:embed="rId2"/>
            <a:stretch>
              <a:fillRect t="-61647" b="-21733"/>
            </a:stretch>
          </a:blipFill>
        </p:spPr>
      </p:sp>
      <p:sp>
        <p:nvSpPr>
          <p:cNvPr id="4" name="TextBox 4"/>
          <p:cNvSpPr txBox="1"/>
          <p:nvPr/>
        </p:nvSpPr>
        <p:spPr>
          <a:xfrm>
            <a:off x="609600" y="4000425"/>
            <a:ext cx="17068800" cy="5924699"/>
          </a:xfrm>
          <a:prstGeom prst="rect">
            <a:avLst/>
          </a:prstGeom>
        </p:spPr>
        <p:txBody>
          <a:bodyPr wrap="square" lIns="0" tIns="0" rIns="0" bIns="0" rtlCol="0" anchor="t">
            <a:spAutoFit/>
          </a:bodyPr>
          <a:lstStyle/>
          <a:p>
            <a:pPr>
              <a:lnSpc>
                <a:spcPts val="4200"/>
              </a:lnSpc>
            </a:pPr>
            <a:r>
              <a:rPr lang="en-US" sz="3000" dirty="0">
                <a:solidFill>
                  <a:srgbClr val="FFFFFF"/>
                </a:solidFill>
                <a:latin typeface="Public Sans"/>
              </a:rPr>
              <a:t>1. Distance Measurement of an Object or Obstacle by Ultrasound Sensors using P89C51RD2 A. K. Shrivastava, A. Verma, and S. P. </a:t>
            </a:r>
            <a:r>
              <a:rPr lang="en-US" sz="3000" dirty="0" err="1">
                <a:solidFill>
                  <a:srgbClr val="FFFFFF"/>
                </a:solidFill>
                <a:latin typeface="Public Sans"/>
              </a:rPr>
              <a:t>Singh,International</a:t>
            </a:r>
            <a:r>
              <a:rPr lang="en-US" sz="3000" dirty="0">
                <a:solidFill>
                  <a:srgbClr val="FFFFFF"/>
                </a:solidFill>
                <a:latin typeface="Public Sans"/>
              </a:rPr>
              <a:t> Journal of Computer Theory and Engineering, Vol. 2, No. 1 February, 2010 1793-8201 </a:t>
            </a:r>
          </a:p>
          <a:p>
            <a:pPr>
              <a:lnSpc>
                <a:spcPts val="4200"/>
              </a:lnSpc>
            </a:pPr>
            <a:endParaRPr lang="en-US" sz="3000" dirty="0">
              <a:solidFill>
                <a:srgbClr val="FFFFFF"/>
              </a:solidFill>
              <a:latin typeface="Public Sans"/>
            </a:endParaRPr>
          </a:p>
          <a:p>
            <a:pPr>
              <a:lnSpc>
                <a:spcPts val="4200"/>
              </a:lnSpc>
            </a:pPr>
            <a:r>
              <a:rPr lang="en-US" sz="3000" dirty="0">
                <a:solidFill>
                  <a:srgbClr val="FFFFFF"/>
                </a:solidFill>
                <a:latin typeface="Public Sans"/>
              </a:rPr>
              <a:t>2. An Approach for Precise Distance Measuring Using Ultrasonic </a:t>
            </a:r>
            <a:r>
              <a:rPr lang="en-US" sz="3000" dirty="0" err="1">
                <a:solidFill>
                  <a:srgbClr val="FFFFFF"/>
                </a:solidFill>
                <a:latin typeface="Public Sans"/>
              </a:rPr>
              <a:t>Sensors,Faculty</a:t>
            </a:r>
            <a:r>
              <a:rPr lang="en-US" sz="3000" dirty="0">
                <a:solidFill>
                  <a:srgbClr val="FFFFFF"/>
                </a:solidFill>
                <a:latin typeface="Public Sans"/>
              </a:rPr>
              <a:t> of Information Technology and Control, Azerbaijan State Oil and Industry University, Presented at the 1st International Electronic Conference on Machines and Applications, 15–30 September 2022;</a:t>
            </a:r>
          </a:p>
          <a:p>
            <a:pPr>
              <a:lnSpc>
                <a:spcPts val="4200"/>
              </a:lnSpc>
            </a:pPr>
            <a:endParaRPr lang="en-US" sz="3000" dirty="0">
              <a:solidFill>
                <a:srgbClr val="FFFFFF"/>
              </a:solidFill>
              <a:latin typeface="Public Sans"/>
            </a:endParaRPr>
          </a:p>
          <a:p>
            <a:pPr>
              <a:lnSpc>
                <a:spcPts val="4200"/>
              </a:lnSpc>
            </a:pPr>
            <a:r>
              <a:rPr lang="en-US" sz="3000" dirty="0">
                <a:solidFill>
                  <a:srgbClr val="FFFFFF"/>
                </a:solidFill>
                <a:latin typeface="Public Sans"/>
              </a:rPr>
              <a:t>3. Analysis of Obstacle Detection Using Ultrasonic Sensor </a:t>
            </a:r>
            <a:r>
              <a:rPr lang="en-US" sz="3000" dirty="0" err="1">
                <a:solidFill>
                  <a:srgbClr val="FFFFFF"/>
                </a:solidFill>
                <a:latin typeface="Public Sans"/>
              </a:rPr>
              <a:t>Christofer</a:t>
            </a:r>
            <a:r>
              <a:rPr lang="en-US" sz="3000" dirty="0">
                <a:solidFill>
                  <a:srgbClr val="FFFFFF"/>
                </a:solidFill>
                <a:latin typeface="Public Sans"/>
              </a:rPr>
              <a:t> N. </a:t>
            </a:r>
            <a:r>
              <a:rPr lang="en-US" sz="3000" dirty="0" err="1">
                <a:solidFill>
                  <a:srgbClr val="FFFFFF"/>
                </a:solidFill>
                <a:latin typeface="Public Sans"/>
              </a:rPr>
              <a:t>Yalung</a:t>
            </a:r>
            <a:r>
              <a:rPr lang="en-US" sz="3000" dirty="0">
                <a:solidFill>
                  <a:srgbClr val="FFFFFF"/>
                </a:solidFill>
                <a:latin typeface="Public Sans"/>
              </a:rPr>
              <a:t>, Cid Mathew S. </a:t>
            </a:r>
            <a:r>
              <a:rPr lang="en-US" sz="3000" dirty="0" err="1">
                <a:solidFill>
                  <a:srgbClr val="FFFFFF"/>
                </a:solidFill>
                <a:latin typeface="Public Sans"/>
              </a:rPr>
              <a:t>Adolfo,International</a:t>
            </a:r>
            <a:r>
              <a:rPr lang="en-US" sz="3000" dirty="0">
                <a:solidFill>
                  <a:srgbClr val="FFFFFF"/>
                </a:solidFill>
                <a:latin typeface="Public Sans"/>
              </a:rPr>
              <a:t> Research Journal of Engineering and Technology (IRJET) Jan -2017</a:t>
            </a:r>
          </a:p>
          <a:p>
            <a:pPr algn="l">
              <a:lnSpc>
                <a:spcPts val="4200"/>
              </a:lnSpc>
              <a:spcBef>
                <a:spcPct val="0"/>
              </a:spcBef>
            </a:pPr>
            <a:endParaRPr lang="en-US" sz="3500" dirty="0">
              <a:solidFill>
                <a:srgbClr val="FFFFFF"/>
              </a:solidFill>
              <a:latin typeface="Public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1409700"/>
            <a:ext cx="11621423" cy="1066800"/>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85481"/>
                </a:solidFill>
                <a:latin typeface="Public Sans"/>
              </a:rPr>
              <a:t>References</a:t>
            </a:r>
          </a:p>
        </p:txBody>
      </p:sp>
      <p:sp>
        <p:nvSpPr>
          <p:cNvPr id="3" name="Freeform 3"/>
          <p:cNvSpPr/>
          <p:nvPr/>
        </p:nvSpPr>
        <p:spPr>
          <a:xfrm>
            <a:off x="7374" y="3638550"/>
            <a:ext cx="18288000" cy="6648450"/>
          </a:xfrm>
          <a:custGeom>
            <a:avLst/>
            <a:gdLst/>
            <a:ahLst/>
            <a:cxnLst/>
            <a:rect l="l" t="t" r="r" b="b"/>
            <a:pathLst>
              <a:path w="18288000" h="6648450">
                <a:moveTo>
                  <a:pt x="0" y="0"/>
                </a:moveTo>
                <a:lnTo>
                  <a:pt x="18288000" y="0"/>
                </a:lnTo>
                <a:lnTo>
                  <a:pt x="18288000" y="6648450"/>
                </a:lnTo>
                <a:lnTo>
                  <a:pt x="0" y="6648450"/>
                </a:lnTo>
                <a:lnTo>
                  <a:pt x="0" y="0"/>
                </a:lnTo>
                <a:close/>
              </a:path>
            </a:pathLst>
          </a:custGeom>
          <a:blipFill>
            <a:blip r:embed="rId2"/>
            <a:stretch>
              <a:fillRect t="-61647" b="-21733"/>
            </a:stretch>
          </a:blipFill>
        </p:spPr>
      </p:sp>
      <p:sp>
        <p:nvSpPr>
          <p:cNvPr id="4" name="TextBox 4"/>
          <p:cNvSpPr txBox="1"/>
          <p:nvPr/>
        </p:nvSpPr>
        <p:spPr>
          <a:xfrm>
            <a:off x="609600" y="4076700"/>
            <a:ext cx="16306800" cy="7477125"/>
          </a:xfrm>
          <a:prstGeom prst="rect">
            <a:avLst/>
          </a:prstGeom>
        </p:spPr>
        <p:txBody>
          <a:bodyPr wrap="square" lIns="0" tIns="0" rIns="0" bIns="0" rtlCol="0" anchor="t">
            <a:spAutoFit/>
          </a:bodyPr>
          <a:lstStyle/>
          <a:p>
            <a:pPr>
              <a:lnSpc>
                <a:spcPts val="4200"/>
              </a:lnSpc>
            </a:pPr>
            <a:r>
              <a:rPr lang="en-US" sz="3000" dirty="0">
                <a:solidFill>
                  <a:srgbClr val="FFFFFF"/>
                </a:solidFill>
                <a:latin typeface="Public Sans"/>
              </a:rPr>
              <a:t>4. Developing a Bluetooth Based Tracking System for Tracking Devices Using </a:t>
            </a:r>
            <a:r>
              <a:rPr lang="en-US" sz="3000" dirty="0" err="1">
                <a:solidFill>
                  <a:srgbClr val="FFFFFF"/>
                </a:solidFill>
                <a:latin typeface="Public Sans"/>
              </a:rPr>
              <a:t>Arduino,Francis</a:t>
            </a:r>
            <a:r>
              <a:rPr lang="en-US" sz="3000" dirty="0">
                <a:solidFill>
                  <a:srgbClr val="FFFFFF"/>
                </a:solidFill>
                <a:latin typeface="Public Sans"/>
              </a:rPr>
              <a:t> </a:t>
            </a:r>
            <a:r>
              <a:rPr lang="en-US" sz="3000" dirty="0" err="1">
                <a:solidFill>
                  <a:srgbClr val="FFFFFF"/>
                </a:solidFill>
                <a:latin typeface="Public Sans"/>
              </a:rPr>
              <a:t>Kwabena,Hannah</a:t>
            </a:r>
            <a:r>
              <a:rPr lang="en-US" sz="3000" dirty="0">
                <a:solidFill>
                  <a:srgbClr val="FFFFFF"/>
                </a:solidFill>
                <a:latin typeface="Public Sans"/>
              </a:rPr>
              <a:t> </a:t>
            </a:r>
            <a:r>
              <a:rPr lang="en-US" sz="3000" dirty="0" err="1">
                <a:solidFill>
                  <a:srgbClr val="FFFFFF"/>
                </a:solidFill>
                <a:latin typeface="Public Sans"/>
              </a:rPr>
              <a:t>Adjei,George</a:t>
            </a:r>
            <a:r>
              <a:rPr lang="en-US" sz="3000" dirty="0">
                <a:solidFill>
                  <a:srgbClr val="FFFFFF"/>
                </a:solidFill>
                <a:latin typeface="Public Sans"/>
              </a:rPr>
              <a:t> </a:t>
            </a:r>
            <a:r>
              <a:rPr lang="en-US" sz="3000" dirty="0" err="1">
                <a:solidFill>
                  <a:srgbClr val="FFFFFF"/>
                </a:solidFill>
                <a:latin typeface="Public Sans"/>
              </a:rPr>
              <a:t>Agordzo</a:t>
            </a:r>
            <a:r>
              <a:rPr lang="en-US" sz="3000" dirty="0">
                <a:solidFill>
                  <a:srgbClr val="FFFFFF"/>
                </a:solidFill>
                <a:latin typeface="Public Sans"/>
              </a:rPr>
              <a:t>, Conference: 2020 5th International Conference on Computing, Communication and Security (ICCCS)</a:t>
            </a:r>
          </a:p>
          <a:p>
            <a:pPr>
              <a:lnSpc>
                <a:spcPts val="4200"/>
              </a:lnSpc>
            </a:pPr>
            <a:r>
              <a:rPr lang="en-US" sz="3000" dirty="0">
                <a:solidFill>
                  <a:srgbClr val="FFFFFF"/>
                </a:solidFill>
                <a:latin typeface="Public Sans"/>
              </a:rPr>
              <a:t>At: Patna, India</a:t>
            </a:r>
          </a:p>
          <a:p>
            <a:pPr>
              <a:lnSpc>
                <a:spcPts val="4200"/>
              </a:lnSpc>
            </a:pPr>
            <a:endParaRPr lang="en-US" sz="3000" dirty="0">
              <a:solidFill>
                <a:srgbClr val="FFFFFF"/>
              </a:solidFill>
              <a:latin typeface="Public Sans"/>
            </a:endParaRPr>
          </a:p>
          <a:p>
            <a:pPr>
              <a:lnSpc>
                <a:spcPts val="4200"/>
              </a:lnSpc>
            </a:pPr>
            <a:r>
              <a:rPr lang="en-US" sz="3000" dirty="0">
                <a:solidFill>
                  <a:srgbClr val="FFFFFF"/>
                </a:solidFill>
                <a:latin typeface="Public Sans"/>
              </a:rPr>
              <a:t>5. Home automated system using Bluetooth and an android application,</a:t>
            </a:r>
          </a:p>
          <a:p>
            <a:pPr>
              <a:lnSpc>
                <a:spcPts val="4200"/>
              </a:lnSpc>
            </a:pPr>
            <a:r>
              <a:rPr lang="en-US" sz="3000" dirty="0">
                <a:solidFill>
                  <a:srgbClr val="FFFFFF"/>
                </a:solidFill>
                <a:latin typeface="Public Sans"/>
              </a:rPr>
              <a:t>Abiodun E. </a:t>
            </a:r>
            <a:r>
              <a:rPr lang="en-US" sz="3000" dirty="0" err="1">
                <a:solidFill>
                  <a:srgbClr val="FFFFFF"/>
                </a:solidFill>
                <a:latin typeface="Public Sans"/>
              </a:rPr>
              <a:t>Amoran</a:t>
            </a:r>
            <a:r>
              <a:rPr lang="en-US" sz="3000" dirty="0">
                <a:solidFill>
                  <a:srgbClr val="FFFFFF"/>
                </a:solidFill>
                <a:latin typeface="Public Sans"/>
              </a:rPr>
              <a:t>, Ayodele S. Oluwole , Enitan O. </a:t>
            </a:r>
            <a:r>
              <a:rPr lang="en-US" sz="3000" dirty="0" err="1">
                <a:solidFill>
                  <a:srgbClr val="FFFFFF"/>
                </a:solidFill>
                <a:latin typeface="Public Sans"/>
              </a:rPr>
              <a:t>Fagorola</a:t>
            </a:r>
            <a:r>
              <a:rPr lang="en-US" sz="3000" dirty="0">
                <a:solidFill>
                  <a:srgbClr val="FFFFFF"/>
                </a:solidFill>
                <a:latin typeface="Public Sans"/>
              </a:rPr>
              <a:t> , R.S. </a:t>
            </a:r>
            <a:r>
              <a:rPr lang="en-US" sz="3000" dirty="0" err="1">
                <a:solidFill>
                  <a:srgbClr val="FFFFFF"/>
                </a:solidFill>
                <a:latin typeface="Public Sans"/>
              </a:rPr>
              <a:t>DiarahScientific</a:t>
            </a:r>
            <a:r>
              <a:rPr lang="en-US" sz="3000" dirty="0">
                <a:solidFill>
                  <a:srgbClr val="FFFFFF"/>
                </a:solidFill>
                <a:latin typeface="Public Sans"/>
              </a:rPr>
              <a:t> African March 2021, e00711</a:t>
            </a:r>
          </a:p>
          <a:p>
            <a:pPr>
              <a:lnSpc>
                <a:spcPts val="4200"/>
              </a:lnSpc>
            </a:pPr>
            <a:endParaRPr lang="en-US" sz="3500" dirty="0">
              <a:solidFill>
                <a:srgbClr val="FFFFFF"/>
              </a:solidFill>
              <a:latin typeface="Public Sans"/>
            </a:endParaRPr>
          </a:p>
          <a:p>
            <a:pPr>
              <a:lnSpc>
                <a:spcPts val="4200"/>
              </a:lnSpc>
            </a:pPr>
            <a:endParaRPr lang="en-US" sz="3500" dirty="0">
              <a:solidFill>
                <a:srgbClr val="FFFFFF"/>
              </a:solidFill>
              <a:latin typeface="Public Sans"/>
            </a:endParaRPr>
          </a:p>
          <a:p>
            <a:pPr>
              <a:lnSpc>
                <a:spcPts val="4200"/>
              </a:lnSpc>
            </a:pPr>
            <a:endParaRPr lang="en-US" sz="3500" dirty="0">
              <a:solidFill>
                <a:srgbClr val="FFFFFF"/>
              </a:solidFill>
              <a:latin typeface="Public Sans"/>
            </a:endParaRPr>
          </a:p>
          <a:p>
            <a:pPr>
              <a:lnSpc>
                <a:spcPts val="4200"/>
              </a:lnSpc>
            </a:pPr>
            <a:endParaRPr lang="en-US" sz="3500" dirty="0">
              <a:solidFill>
                <a:srgbClr val="FFFFFF"/>
              </a:solidFill>
              <a:latin typeface="Public Sans"/>
            </a:endParaRPr>
          </a:p>
          <a:p>
            <a:pPr>
              <a:lnSpc>
                <a:spcPts val="4200"/>
              </a:lnSpc>
            </a:pPr>
            <a:r>
              <a:rPr lang="en-US" sz="3500" dirty="0">
                <a:solidFill>
                  <a:srgbClr val="FFFFFF"/>
                </a:solidFill>
                <a:latin typeface="Public Sans"/>
              </a:rPr>
              <a:t>,</a:t>
            </a:r>
          </a:p>
          <a:p>
            <a:pPr algn="l">
              <a:lnSpc>
                <a:spcPts val="4200"/>
              </a:lnSpc>
              <a:spcBef>
                <a:spcPct val="0"/>
              </a:spcBef>
            </a:pPr>
            <a:endParaRPr lang="en-US" sz="3500" dirty="0">
              <a:solidFill>
                <a:srgbClr val="FFFFFF"/>
              </a:solidFill>
              <a:latin typeface="Public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38550"/>
            <a:ext cx="18288000" cy="6648450"/>
          </a:xfrm>
          <a:custGeom>
            <a:avLst/>
            <a:gdLst/>
            <a:ahLst/>
            <a:cxnLst/>
            <a:rect l="l" t="t" r="r" b="b"/>
            <a:pathLst>
              <a:path w="18288000" h="6648450">
                <a:moveTo>
                  <a:pt x="0" y="0"/>
                </a:moveTo>
                <a:lnTo>
                  <a:pt x="18288000" y="0"/>
                </a:lnTo>
                <a:lnTo>
                  <a:pt x="18288000" y="6648450"/>
                </a:lnTo>
                <a:lnTo>
                  <a:pt x="0" y="6648450"/>
                </a:lnTo>
                <a:lnTo>
                  <a:pt x="0" y="0"/>
                </a:lnTo>
                <a:close/>
              </a:path>
            </a:pathLst>
          </a:custGeom>
          <a:blipFill>
            <a:blip r:embed="rId2"/>
            <a:stretch>
              <a:fillRect t="-61647" b="-21733"/>
            </a:stretch>
          </a:blipFill>
        </p:spPr>
      </p:sp>
      <p:sp>
        <p:nvSpPr>
          <p:cNvPr id="3" name="TextBox 3"/>
          <p:cNvSpPr txBox="1"/>
          <p:nvPr/>
        </p:nvSpPr>
        <p:spPr>
          <a:xfrm>
            <a:off x="1649732" y="1217666"/>
            <a:ext cx="3656290" cy="1203325"/>
          </a:xfrm>
          <a:prstGeom prst="rect">
            <a:avLst/>
          </a:prstGeom>
        </p:spPr>
        <p:txBody>
          <a:bodyPr lIns="0" tIns="0" rIns="0" bIns="0" rtlCol="0" anchor="t">
            <a:spAutoFit/>
          </a:bodyPr>
          <a:lstStyle/>
          <a:p>
            <a:pPr algn="ctr">
              <a:lnSpc>
                <a:spcPts val="9799"/>
              </a:lnSpc>
            </a:pPr>
            <a:r>
              <a:rPr lang="en-US" sz="6999" dirty="0">
                <a:solidFill>
                  <a:srgbClr val="285481"/>
                </a:solidFill>
                <a:latin typeface="Public Sans"/>
              </a:rPr>
              <a:t>Abstract</a:t>
            </a:r>
          </a:p>
        </p:txBody>
      </p:sp>
      <p:sp>
        <p:nvSpPr>
          <p:cNvPr id="4" name="TextBox 4"/>
          <p:cNvSpPr txBox="1"/>
          <p:nvPr/>
        </p:nvSpPr>
        <p:spPr>
          <a:xfrm>
            <a:off x="1649732" y="4293631"/>
            <a:ext cx="15609568" cy="5123307"/>
          </a:xfrm>
          <a:prstGeom prst="rect">
            <a:avLst/>
          </a:prstGeom>
        </p:spPr>
        <p:txBody>
          <a:bodyPr lIns="0" tIns="0" rIns="0" bIns="0" rtlCol="0" anchor="t">
            <a:spAutoFit/>
          </a:bodyPr>
          <a:lstStyle/>
          <a:p>
            <a:pPr>
              <a:lnSpc>
                <a:spcPts val="4545"/>
              </a:lnSpc>
            </a:pPr>
            <a:r>
              <a:rPr lang="en-US" sz="3029" dirty="0">
                <a:solidFill>
                  <a:srgbClr val="FFFFFF"/>
                </a:solidFill>
                <a:latin typeface="Belleza"/>
              </a:rPr>
              <a:t>The project focuses on creating creative answers to the mobility issues experienced by people with vision impairments, and intends to produce a </a:t>
            </a:r>
            <a:r>
              <a:rPr lang="en-US" sz="3029" dirty="0" err="1">
                <a:solidFill>
                  <a:srgbClr val="FFFFFF"/>
                </a:solidFill>
                <a:latin typeface="Belleza"/>
              </a:rPr>
              <a:t>specialised</a:t>
            </a:r>
            <a:r>
              <a:rPr lang="en-US" sz="3029" dirty="0">
                <a:solidFill>
                  <a:srgbClr val="FFFFFF"/>
                </a:solidFill>
                <a:latin typeface="Belleza"/>
              </a:rPr>
              <a:t> footwear system that improves the users' mobility, safety, and general quality of life by </a:t>
            </a:r>
            <a:r>
              <a:rPr lang="en-US" sz="3029" dirty="0" err="1">
                <a:solidFill>
                  <a:srgbClr val="FFFFFF"/>
                </a:solidFill>
                <a:latin typeface="Belleza"/>
              </a:rPr>
              <a:t>utilising</a:t>
            </a:r>
            <a:r>
              <a:rPr lang="en-US" sz="3029" dirty="0">
                <a:solidFill>
                  <a:srgbClr val="FFFFFF"/>
                </a:solidFill>
                <a:latin typeface="Belleza"/>
              </a:rPr>
              <a:t> technology like sensor systems and artificial intelligence. Numerous sensors, including proximity sensors, will be included into the suggested footwear technology in order to collect information about the user's surroundings and foot motions in real-time. An intelligent system that analyses the data and gives the user pertinent feedback will process this data. The user may manage their surroundings with enhanced confidence and a lower chance of accidents thanks to the feedback, which might come in the form of vibrations or audio signals.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4500" y="1366920"/>
            <a:ext cx="11621423" cy="1066800"/>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85481"/>
                </a:solidFill>
                <a:latin typeface="Public Sans"/>
              </a:rPr>
              <a:t>Objective</a:t>
            </a:r>
          </a:p>
        </p:txBody>
      </p:sp>
      <p:sp>
        <p:nvSpPr>
          <p:cNvPr id="3" name="Freeform 3"/>
          <p:cNvSpPr/>
          <p:nvPr/>
        </p:nvSpPr>
        <p:spPr>
          <a:xfrm>
            <a:off x="0" y="3638550"/>
            <a:ext cx="18288000" cy="6648450"/>
          </a:xfrm>
          <a:custGeom>
            <a:avLst/>
            <a:gdLst/>
            <a:ahLst/>
            <a:cxnLst/>
            <a:rect l="l" t="t" r="r" b="b"/>
            <a:pathLst>
              <a:path w="18288000" h="6648450">
                <a:moveTo>
                  <a:pt x="0" y="0"/>
                </a:moveTo>
                <a:lnTo>
                  <a:pt x="18288000" y="0"/>
                </a:lnTo>
                <a:lnTo>
                  <a:pt x="18288000" y="6648450"/>
                </a:lnTo>
                <a:lnTo>
                  <a:pt x="0" y="6648450"/>
                </a:lnTo>
                <a:lnTo>
                  <a:pt x="0" y="0"/>
                </a:lnTo>
                <a:close/>
              </a:path>
            </a:pathLst>
          </a:custGeom>
          <a:blipFill>
            <a:blip r:embed="rId2"/>
            <a:stretch>
              <a:fillRect t="-61647" b="-21733"/>
            </a:stretch>
          </a:blipFill>
        </p:spPr>
      </p:sp>
      <p:sp>
        <p:nvSpPr>
          <p:cNvPr id="4" name="TextBox 4"/>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5" name="TextBox 5"/>
          <p:cNvSpPr txBox="1"/>
          <p:nvPr/>
        </p:nvSpPr>
        <p:spPr>
          <a:xfrm>
            <a:off x="1714500" y="4571113"/>
            <a:ext cx="15549562" cy="3408666"/>
          </a:xfrm>
          <a:prstGeom prst="rect">
            <a:avLst/>
          </a:prstGeom>
        </p:spPr>
        <p:txBody>
          <a:bodyPr lIns="0" tIns="0" rIns="0" bIns="0" rtlCol="0" anchor="t">
            <a:spAutoFit/>
          </a:bodyPr>
          <a:lstStyle/>
          <a:p>
            <a:pPr>
              <a:lnSpc>
                <a:spcPts val="4550"/>
              </a:lnSpc>
            </a:pPr>
            <a:r>
              <a:rPr lang="en-US" sz="3033" dirty="0">
                <a:solidFill>
                  <a:srgbClr val="FFFFFF"/>
                </a:solidFill>
                <a:latin typeface="Belleza"/>
              </a:rPr>
              <a:t>The objective of this project is to develop innovative solutions that address the unique needs and challenges faced by individuals with visual impairments. Here, we integrate sensors and object detection capabilities into the footwear to detect and alert the wearer about obstacles or hazards in their vicinity, such as curbs, stairs, or low-hanging obstacles, and also, enable footwear to provide information about the surrounding environment, including auditory cues or voice prompts to indicate the presence of nearby landmarks, intersections, or points of interest.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4500" y="1366920"/>
            <a:ext cx="11621423" cy="1066800"/>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85481"/>
                </a:solidFill>
                <a:latin typeface="Public Sans"/>
              </a:rPr>
              <a:t>Background</a:t>
            </a:r>
          </a:p>
        </p:txBody>
      </p:sp>
      <p:sp>
        <p:nvSpPr>
          <p:cNvPr id="3" name="Freeform 3"/>
          <p:cNvSpPr/>
          <p:nvPr/>
        </p:nvSpPr>
        <p:spPr>
          <a:xfrm>
            <a:off x="0" y="3638550"/>
            <a:ext cx="18288000" cy="6648450"/>
          </a:xfrm>
          <a:custGeom>
            <a:avLst/>
            <a:gdLst/>
            <a:ahLst/>
            <a:cxnLst/>
            <a:rect l="l" t="t" r="r" b="b"/>
            <a:pathLst>
              <a:path w="18288000" h="6648450">
                <a:moveTo>
                  <a:pt x="0" y="0"/>
                </a:moveTo>
                <a:lnTo>
                  <a:pt x="18288000" y="0"/>
                </a:lnTo>
                <a:lnTo>
                  <a:pt x="18288000" y="6648450"/>
                </a:lnTo>
                <a:lnTo>
                  <a:pt x="0" y="6648450"/>
                </a:lnTo>
                <a:lnTo>
                  <a:pt x="0" y="0"/>
                </a:lnTo>
                <a:close/>
              </a:path>
            </a:pathLst>
          </a:custGeom>
          <a:blipFill>
            <a:blip r:embed="rId2"/>
            <a:stretch>
              <a:fillRect t="-61647" b="-21733"/>
            </a:stretch>
          </a:blipFill>
        </p:spPr>
      </p:sp>
      <p:sp>
        <p:nvSpPr>
          <p:cNvPr id="4" name="TextBox 4"/>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5" name="TextBox 5"/>
          <p:cNvSpPr txBox="1"/>
          <p:nvPr/>
        </p:nvSpPr>
        <p:spPr>
          <a:xfrm>
            <a:off x="1028700" y="3751629"/>
            <a:ext cx="13920272" cy="5694666"/>
          </a:xfrm>
          <a:prstGeom prst="rect">
            <a:avLst/>
          </a:prstGeom>
        </p:spPr>
        <p:txBody>
          <a:bodyPr lIns="0" tIns="0" rIns="0" bIns="0" rtlCol="0" anchor="t">
            <a:spAutoFit/>
          </a:bodyPr>
          <a:lstStyle/>
          <a:p>
            <a:pPr>
              <a:lnSpc>
                <a:spcPts val="4550"/>
              </a:lnSpc>
            </a:pPr>
            <a:r>
              <a:rPr lang="en-US" sz="3033" dirty="0">
                <a:solidFill>
                  <a:srgbClr val="FFFFFF"/>
                </a:solidFill>
                <a:latin typeface="Belleza"/>
              </a:rPr>
              <a:t>According to the World Health Organization (WHO), there are approximately 36 million blind people worldwide, and another 217 million people with moderate to severe vision impairment. Navigating the physical environment can be a significant challenge for individuals with visual impairments, impacting their independence and quality of life.</a:t>
            </a:r>
          </a:p>
          <a:p>
            <a:pPr>
              <a:lnSpc>
                <a:spcPts val="4550"/>
              </a:lnSpc>
            </a:pPr>
            <a:endParaRPr lang="en-US" sz="3033" dirty="0">
              <a:solidFill>
                <a:srgbClr val="FFFFFF"/>
              </a:solidFill>
              <a:latin typeface="Belleza"/>
            </a:endParaRPr>
          </a:p>
          <a:p>
            <a:pPr>
              <a:lnSpc>
                <a:spcPts val="4550"/>
              </a:lnSpc>
            </a:pPr>
            <a:r>
              <a:rPr lang="en-US" sz="3033" dirty="0">
                <a:solidFill>
                  <a:srgbClr val="FFFFFF"/>
                </a:solidFill>
                <a:latin typeface="Belleza"/>
              </a:rPr>
              <a:t>Our project combines the principles of assistive technology, sensor technology, and human-centered design to address the specific needs and challenges faced by blind individuals in mobility and navigation. By providing real-time obstacle detection and audio alerts through footwear, this innovation has the potential to empower blind individuals, improve their daily lives, and promote inclusivity in society.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1028700" y="895350"/>
            <a:ext cx="6207681" cy="1047750"/>
          </a:xfrm>
          <a:prstGeom prst="rect">
            <a:avLst/>
          </a:prstGeom>
        </p:spPr>
        <p:txBody>
          <a:bodyPr lIns="0" tIns="0" rIns="0" bIns="0" rtlCol="0" anchor="t">
            <a:spAutoFit/>
          </a:bodyPr>
          <a:lstStyle/>
          <a:p>
            <a:pPr algn="ctr">
              <a:lnSpc>
                <a:spcPts val="8400"/>
              </a:lnSpc>
            </a:pPr>
            <a:r>
              <a:rPr lang="en-US" sz="6000" dirty="0">
                <a:solidFill>
                  <a:srgbClr val="285481"/>
                </a:solidFill>
                <a:latin typeface="Public Sans"/>
              </a:rPr>
              <a:t>Literature Survey</a:t>
            </a:r>
          </a:p>
        </p:txBody>
      </p:sp>
      <p:graphicFrame>
        <p:nvGraphicFramePr>
          <p:cNvPr id="4" name="Table 4">
            <a:extLst>
              <a:ext uri="{FF2B5EF4-FFF2-40B4-BE49-F238E27FC236}">
                <a16:creationId xmlns:a16="http://schemas.microsoft.com/office/drawing/2014/main" id="{00B202A4-9412-C861-3F1C-AA9C2CD7B8D2}"/>
              </a:ext>
            </a:extLst>
          </p:cNvPr>
          <p:cNvGraphicFramePr>
            <a:graphicFrameLocks noGrp="1"/>
          </p:cNvGraphicFramePr>
          <p:nvPr>
            <p:extLst>
              <p:ext uri="{D42A27DB-BD31-4B8C-83A1-F6EECF244321}">
                <p14:modId xmlns:p14="http://schemas.microsoft.com/office/powerpoint/2010/main" val="3938972645"/>
              </p:ext>
            </p:extLst>
          </p:nvPr>
        </p:nvGraphicFramePr>
        <p:xfrm>
          <a:off x="3048000" y="2539016"/>
          <a:ext cx="12192000" cy="7360585"/>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704975660"/>
                    </a:ext>
                  </a:extLst>
                </a:gridCol>
                <a:gridCol w="2362200">
                  <a:extLst>
                    <a:ext uri="{9D8B030D-6E8A-4147-A177-3AD203B41FA5}">
                      <a16:colId xmlns:a16="http://schemas.microsoft.com/office/drawing/2014/main" val="763388610"/>
                    </a:ext>
                  </a:extLst>
                </a:gridCol>
                <a:gridCol w="2362200">
                  <a:extLst>
                    <a:ext uri="{9D8B030D-6E8A-4147-A177-3AD203B41FA5}">
                      <a16:colId xmlns:a16="http://schemas.microsoft.com/office/drawing/2014/main" val="3906939112"/>
                    </a:ext>
                  </a:extLst>
                </a:gridCol>
                <a:gridCol w="2438400">
                  <a:extLst>
                    <a:ext uri="{9D8B030D-6E8A-4147-A177-3AD203B41FA5}">
                      <a16:colId xmlns:a16="http://schemas.microsoft.com/office/drawing/2014/main" val="4041239663"/>
                    </a:ext>
                  </a:extLst>
                </a:gridCol>
                <a:gridCol w="2438400">
                  <a:extLst>
                    <a:ext uri="{9D8B030D-6E8A-4147-A177-3AD203B41FA5}">
                      <a16:colId xmlns:a16="http://schemas.microsoft.com/office/drawing/2014/main" val="2009766236"/>
                    </a:ext>
                  </a:extLst>
                </a:gridCol>
              </a:tblGrid>
              <a:tr h="677949">
                <a:tc>
                  <a:txBody>
                    <a:bodyPr/>
                    <a:lstStyle/>
                    <a:p>
                      <a:r>
                        <a:rPr lang="en-US" sz="1800" b="1" kern="1200" dirty="0">
                          <a:solidFill>
                            <a:schemeClr val="lt1"/>
                          </a:solidFill>
                          <a:effectLst/>
                          <a:latin typeface="Belleza" panose="020B0604020202020204" charset="0"/>
                          <a:ea typeface="+mn-ea"/>
                          <a:cs typeface="+mn-cs"/>
                        </a:rPr>
                        <a:t>Title of paper and Authors</a:t>
                      </a:r>
                      <a:endParaRPr lang="en-US" dirty="0">
                        <a:latin typeface="Belleza" panose="020B0604020202020204" charset="0"/>
                      </a:endParaRPr>
                    </a:p>
                  </a:txBody>
                  <a:tcPr/>
                </a:tc>
                <a:tc>
                  <a:txBody>
                    <a:bodyPr/>
                    <a:lstStyle/>
                    <a:p>
                      <a:r>
                        <a:rPr lang="en-US" sz="1800" b="1" kern="1200" dirty="0">
                          <a:solidFill>
                            <a:schemeClr val="lt1"/>
                          </a:solidFill>
                          <a:effectLst/>
                          <a:latin typeface="Belleza" panose="020B0604020202020204" charset="0"/>
                          <a:ea typeface="+mn-ea"/>
                          <a:cs typeface="+mn-cs"/>
                        </a:rPr>
                        <a:t>Journal/Conference and year</a:t>
                      </a:r>
                      <a:endParaRPr lang="en-US" dirty="0">
                        <a:latin typeface="Belleza" panose="020B0604020202020204" charset="0"/>
                      </a:endParaRPr>
                    </a:p>
                  </a:txBody>
                  <a:tcPr/>
                </a:tc>
                <a:tc>
                  <a:txBody>
                    <a:bodyPr/>
                    <a:lstStyle/>
                    <a:p>
                      <a:r>
                        <a:rPr lang="en-US" sz="1800" b="1" kern="1200" dirty="0">
                          <a:solidFill>
                            <a:schemeClr val="lt1"/>
                          </a:solidFill>
                          <a:effectLst/>
                          <a:latin typeface="Belleza" panose="020B0604020202020204" charset="0"/>
                          <a:ea typeface="+mn-ea"/>
                          <a:cs typeface="+mn-cs"/>
                        </a:rPr>
                        <a:t>Concept/Approach</a:t>
                      </a:r>
                      <a:endParaRPr lang="en-US" dirty="0">
                        <a:latin typeface="Belleza" panose="020B0604020202020204" charset="0"/>
                      </a:endParaRPr>
                    </a:p>
                  </a:txBody>
                  <a:tcPr/>
                </a:tc>
                <a:tc>
                  <a:txBody>
                    <a:bodyPr/>
                    <a:lstStyle/>
                    <a:p>
                      <a:r>
                        <a:rPr lang="en-US" sz="1800" b="1" kern="1200" dirty="0">
                          <a:solidFill>
                            <a:schemeClr val="lt1"/>
                          </a:solidFill>
                          <a:effectLst/>
                          <a:latin typeface="Belleza" panose="020B0604020202020204" charset="0"/>
                          <a:ea typeface="+mn-ea"/>
                          <a:cs typeface="+mn-cs"/>
                        </a:rPr>
                        <a:t>Limitation</a:t>
                      </a:r>
                      <a:endParaRPr lang="en-US" dirty="0">
                        <a:latin typeface="Belleza" panose="020B0604020202020204" charset="0"/>
                      </a:endParaRPr>
                    </a:p>
                  </a:txBody>
                  <a:tcPr/>
                </a:tc>
                <a:tc>
                  <a:txBody>
                    <a:bodyPr/>
                    <a:lstStyle/>
                    <a:p>
                      <a:r>
                        <a:rPr lang="en-US" sz="1800" b="1" kern="1200" dirty="0">
                          <a:solidFill>
                            <a:schemeClr val="lt1"/>
                          </a:solidFill>
                          <a:effectLst/>
                          <a:latin typeface="Belleza" panose="020B0604020202020204" charset="0"/>
                          <a:ea typeface="+mn-ea"/>
                          <a:cs typeface="+mn-cs"/>
                        </a:rPr>
                        <a:t>Inference</a:t>
                      </a:r>
                      <a:endParaRPr lang="en-US" dirty="0">
                        <a:latin typeface="Belleza" panose="020B0604020202020204" charset="0"/>
                      </a:endParaRPr>
                    </a:p>
                  </a:txBody>
                  <a:tcPr/>
                </a:tc>
                <a:extLst>
                  <a:ext uri="{0D108BD9-81ED-4DB2-BD59-A6C34878D82A}">
                    <a16:rowId xmlns:a16="http://schemas.microsoft.com/office/drawing/2014/main" val="1064167371"/>
                  </a:ext>
                </a:extLst>
              </a:tr>
              <a:tr h="1840146">
                <a:tc>
                  <a:txBody>
                    <a:bodyPr/>
                    <a:lstStyle/>
                    <a:p>
                      <a:r>
                        <a:rPr lang="en-US" sz="1800" kern="1200" dirty="0">
                          <a:solidFill>
                            <a:schemeClr val="dk1"/>
                          </a:solidFill>
                          <a:effectLst/>
                          <a:latin typeface="Belleza" panose="020B0604020202020204" charset="0"/>
                          <a:ea typeface="+mn-ea"/>
                          <a:cs typeface="+mn-cs"/>
                        </a:rPr>
                        <a:t>Distance Measurement of an Object or Obstacle by Ultrasound Sensors using P89C51RD2</a:t>
                      </a:r>
                    </a:p>
                    <a:p>
                      <a:r>
                        <a:rPr lang="en-US" sz="1800" kern="1200" dirty="0">
                          <a:solidFill>
                            <a:schemeClr val="dk1"/>
                          </a:solidFill>
                          <a:effectLst/>
                          <a:latin typeface="Belleza" panose="020B0604020202020204" charset="0"/>
                          <a:ea typeface="+mn-ea"/>
                          <a:cs typeface="+mn-cs"/>
                        </a:rPr>
                        <a:t>A. K. Shrivastava, A. Verma, and S. P. Singh</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International Journal of Computer Theory and Engineering,</a:t>
                      </a:r>
                    </a:p>
                    <a:p>
                      <a:r>
                        <a:rPr lang="en-US" sz="1800" kern="1200" dirty="0">
                          <a:solidFill>
                            <a:schemeClr val="dk1"/>
                          </a:solidFill>
                          <a:effectLst/>
                          <a:latin typeface="Belleza" panose="020B0604020202020204" charset="0"/>
                          <a:ea typeface="+mn-ea"/>
                          <a:cs typeface="+mn-cs"/>
                        </a:rPr>
                        <a:t>2010</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This paper proposes a model using P89C51RD2 microcontroller with Ultra Sound sensor</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Too big, will not suit day to day use</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A large device will not be useful in day to day activities for visually impaired people</a:t>
                      </a:r>
                      <a:endParaRPr lang="en-US" dirty="0">
                        <a:latin typeface="Belleza" panose="020B0604020202020204" charset="0"/>
                      </a:endParaRPr>
                    </a:p>
                  </a:txBody>
                  <a:tcPr/>
                </a:tc>
                <a:extLst>
                  <a:ext uri="{0D108BD9-81ED-4DB2-BD59-A6C34878D82A}">
                    <a16:rowId xmlns:a16="http://schemas.microsoft.com/office/drawing/2014/main" val="3774833393"/>
                  </a:ext>
                </a:extLst>
              </a:tr>
              <a:tr h="2421245">
                <a:tc>
                  <a:txBody>
                    <a:bodyPr/>
                    <a:lstStyle/>
                    <a:p>
                      <a:r>
                        <a:rPr lang="en-US" sz="1800" kern="1200" dirty="0">
                          <a:solidFill>
                            <a:schemeClr val="dk1"/>
                          </a:solidFill>
                          <a:effectLst/>
                          <a:latin typeface="Belleza" panose="020B0604020202020204" charset="0"/>
                          <a:ea typeface="+mn-ea"/>
                          <a:cs typeface="+mn-cs"/>
                        </a:rPr>
                        <a:t>Pedestrian and Vehicle Detection for Visually Impaired People</a:t>
                      </a:r>
                    </a:p>
                    <a:p>
                      <a:r>
                        <a:rPr lang="en-US" sz="1800" u="none" strike="noStrike" kern="1200" dirty="0">
                          <a:solidFill>
                            <a:schemeClr val="dk1"/>
                          </a:solidFill>
                          <a:effectLst/>
                          <a:latin typeface="Belleza" panose="020B0604020202020204" charset="0"/>
                          <a:ea typeface="+mn-ea"/>
                          <a:cs typeface="+mn-cs"/>
                        </a:rPr>
                        <a:t>Shripad </a:t>
                      </a:r>
                      <a:r>
                        <a:rPr lang="en-US" sz="1800" u="none" strike="noStrike" kern="1200" dirty="0" err="1">
                          <a:solidFill>
                            <a:schemeClr val="dk1"/>
                          </a:solidFill>
                          <a:effectLst/>
                          <a:latin typeface="Belleza" panose="020B0604020202020204" charset="0"/>
                          <a:ea typeface="+mn-ea"/>
                          <a:cs typeface="+mn-cs"/>
                        </a:rPr>
                        <a:t>Bhatlawande</a:t>
                      </a:r>
                      <a:r>
                        <a:rPr lang="en-US" sz="1800" u="none" strike="noStrike" kern="1200" dirty="0">
                          <a:solidFill>
                            <a:schemeClr val="dk1"/>
                          </a:solidFill>
                          <a:effectLst/>
                          <a:latin typeface="Belleza" panose="020B0604020202020204" charset="0"/>
                          <a:ea typeface="+mn-ea"/>
                          <a:cs typeface="+mn-cs"/>
                        </a:rPr>
                        <a:t>, </a:t>
                      </a:r>
                      <a:r>
                        <a:rPr lang="en-US" sz="1800" u="none" strike="noStrike" kern="1200" dirty="0" err="1">
                          <a:solidFill>
                            <a:schemeClr val="dk1"/>
                          </a:solidFill>
                          <a:effectLst/>
                          <a:latin typeface="Belleza" panose="020B0604020202020204" charset="0"/>
                          <a:ea typeface="+mn-ea"/>
                          <a:cs typeface="+mn-cs"/>
                        </a:rPr>
                        <a:t>Shaunak</a:t>
                      </a:r>
                      <a:r>
                        <a:rPr lang="en-US" sz="1800" u="none" strike="noStrike" kern="1200" dirty="0">
                          <a:solidFill>
                            <a:schemeClr val="dk1"/>
                          </a:solidFill>
                          <a:effectLst/>
                          <a:latin typeface="Belleza" panose="020B0604020202020204" charset="0"/>
                          <a:ea typeface="+mn-ea"/>
                          <a:cs typeface="+mn-cs"/>
                        </a:rPr>
                        <a:t> </a:t>
                      </a:r>
                      <a:r>
                        <a:rPr lang="en-US" sz="1800" u="none" strike="noStrike" kern="1200" dirty="0" err="1">
                          <a:solidFill>
                            <a:schemeClr val="dk1"/>
                          </a:solidFill>
                          <a:effectLst/>
                          <a:latin typeface="Belleza" panose="020B0604020202020204" charset="0"/>
                          <a:ea typeface="+mn-ea"/>
                          <a:cs typeface="+mn-cs"/>
                        </a:rPr>
                        <a:t>Dhande</a:t>
                      </a:r>
                      <a:r>
                        <a:rPr lang="en-US" sz="1800" u="none" strike="noStrike" kern="1200" dirty="0">
                          <a:solidFill>
                            <a:schemeClr val="dk1"/>
                          </a:solidFill>
                          <a:effectLst/>
                          <a:latin typeface="Belleza" panose="020B0604020202020204" charset="0"/>
                          <a:ea typeface="+mn-ea"/>
                          <a:cs typeface="+mn-cs"/>
                        </a:rPr>
                        <a:t>, </a:t>
                      </a:r>
                      <a:r>
                        <a:rPr lang="en-US" sz="1800" u="none" strike="noStrike" kern="1200" dirty="0" err="1">
                          <a:solidFill>
                            <a:schemeClr val="dk1"/>
                          </a:solidFill>
                          <a:effectLst/>
                          <a:latin typeface="Belleza" panose="020B0604020202020204" charset="0"/>
                          <a:ea typeface="+mn-ea"/>
                          <a:cs typeface="+mn-cs"/>
                        </a:rPr>
                        <a:t>Dhavanit</a:t>
                      </a:r>
                      <a:r>
                        <a:rPr lang="en-US" sz="1800" u="none" strike="noStrike" kern="1200" dirty="0">
                          <a:solidFill>
                            <a:schemeClr val="dk1"/>
                          </a:solidFill>
                          <a:effectLst/>
                          <a:latin typeface="Belleza" panose="020B0604020202020204" charset="0"/>
                          <a:ea typeface="+mn-ea"/>
                          <a:cs typeface="+mn-cs"/>
                        </a:rPr>
                        <a:t> Gupta, Jyoti </a:t>
                      </a:r>
                      <a:r>
                        <a:rPr lang="en-US" sz="1800" u="none" strike="noStrike" kern="1200" dirty="0" err="1">
                          <a:solidFill>
                            <a:schemeClr val="dk1"/>
                          </a:solidFill>
                          <a:effectLst/>
                          <a:latin typeface="Belleza" panose="020B0604020202020204" charset="0"/>
                          <a:ea typeface="+mn-ea"/>
                          <a:cs typeface="+mn-cs"/>
                        </a:rPr>
                        <a:t>Madake</a:t>
                      </a:r>
                      <a:r>
                        <a:rPr lang="en-US" sz="1800" u="none" strike="noStrike" kern="1200" dirty="0">
                          <a:solidFill>
                            <a:schemeClr val="dk1"/>
                          </a:solidFill>
                          <a:effectLst/>
                          <a:latin typeface="Belleza" panose="020B0604020202020204" charset="0"/>
                          <a:ea typeface="+mn-ea"/>
                          <a:cs typeface="+mn-cs"/>
                        </a:rPr>
                        <a:t> &amp; Swati </a:t>
                      </a:r>
                      <a:r>
                        <a:rPr lang="en-US" sz="1800" u="none" strike="noStrike" kern="1200" dirty="0" err="1">
                          <a:solidFill>
                            <a:schemeClr val="dk1"/>
                          </a:solidFill>
                          <a:effectLst/>
                          <a:latin typeface="Belleza" panose="020B0604020202020204" charset="0"/>
                          <a:ea typeface="+mn-ea"/>
                          <a:cs typeface="+mn-cs"/>
                        </a:rPr>
                        <a:t>Shilaskar</a:t>
                      </a:r>
                      <a:endParaRPr lang="en-US" sz="1800" kern="1200" dirty="0">
                        <a:solidFill>
                          <a:schemeClr val="dk1"/>
                        </a:solidFill>
                        <a:effectLst/>
                        <a:latin typeface="Belleza" panose="020B0604020202020204" charset="0"/>
                        <a:ea typeface="+mn-ea"/>
                        <a:cs typeface="+mn-cs"/>
                      </a:endParaRPr>
                    </a:p>
                  </a:txBody>
                  <a:tcPr/>
                </a:tc>
                <a:tc>
                  <a:txBody>
                    <a:bodyPr/>
                    <a:lstStyle/>
                    <a:p>
                      <a:pPr marL="0" marR="0" algn="l">
                        <a:lnSpc>
                          <a:spcPct val="107000"/>
                        </a:lnSpc>
                        <a:spcBef>
                          <a:spcPts val="0"/>
                        </a:spcBef>
                        <a:spcAft>
                          <a:spcPts val="0"/>
                        </a:spcAft>
                      </a:pPr>
                      <a:r>
                        <a:rPr lang="en-US" sz="1800" kern="100" dirty="0">
                          <a:effectLst/>
                          <a:latin typeface="Belleza" panose="020B0604020202020204" charset="0"/>
                          <a:ea typeface="Calibri" panose="020F0502020204030204" pitchFamily="34" charset="0"/>
                          <a:cs typeface="Cordia New" panose="020B0304020202020204" pitchFamily="34" charset="-34"/>
                        </a:rPr>
                        <a:t>International Conference on communications and Cyber Physical Engineering,</a:t>
                      </a:r>
                    </a:p>
                    <a:p>
                      <a:pPr marL="0" marR="0" algn="l">
                        <a:lnSpc>
                          <a:spcPct val="107000"/>
                        </a:lnSpc>
                        <a:spcBef>
                          <a:spcPts val="0"/>
                        </a:spcBef>
                        <a:spcAft>
                          <a:spcPts val="0"/>
                        </a:spcAft>
                      </a:pPr>
                      <a:r>
                        <a:rPr lang="en-US" sz="1800" kern="100" dirty="0">
                          <a:effectLst/>
                          <a:latin typeface="Belleza" panose="020B0604020202020204" charset="0"/>
                          <a:ea typeface="Calibri" panose="020F0502020204030204" pitchFamily="34" charset="0"/>
                          <a:cs typeface="Cordia New" panose="020B0304020202020204" pitchFamily="34" charset="-34"/>
                        </a:rPr>
                        <a:t>2018</a:t>
                      </a:r>
                    </a:p>
                  </a:txBody>
                  <a:tcPr marL="68580" marR="68580" marT="0" marB="0"/>
                </a:tc>
                <a:tc>
                  <a:txBody>
                    <a:bodyPr/>
                    <a:lstStyle/>
                    <a:p>
                      <a:r>
                        <a:rPr lang="en-US" sz="1800" kern="1200" dirty="0">
                          <a:solidFill>
                            <a:schemeClr val="dk1"/>
                          </a:solidFill>
                          <a:effectLst/>
                          <a:latin typeface="Belleza" panose="020B0604020202020204" charset="0"/>
                          <a:ea typeface="+mn-ea"/>
                          <a:cs typeface="+mn-cs"/>
                        </a:rPr>
                        <a:t>This paper proposes a model that can detect and classify pedestrians and vehicles on road using machine-learning and computer vision approaches.</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High Tech Cameras will be too expensive and vulnerable</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The device should be affordable and strong</a:t>
                      </a:r>
                      <a:endParaRPr lang="en-US" dirty="0">
                        <a:latin typeface="Belleza" panose="020B0604020202020204" charset="0"/>
                      </a:endParaRPr>
                    </a:p>
                  </a:txBody>
                  <a:tcPr/>
                </a:tc>
                <a:extLst>
                  <a:ext uri="{0D108BD9-81ED-4DB2-BD59-A6C34878D82A}">
                    <a16:rowId xmlns:a16="http://schemas.microsoft.com/office/drawing/2014/main" val="4212138719"/>
                  </a:ext>
                </a:extLst>
              </a:tr>
              <a:tr h="2421245">
                <a:tc>
                  <a:txBody>
                    <a:bodyPr/>
                    <a:lstStyle/>
                    <a:p>
                      <a:r>
                        <a:rPr lang="en-US" sz="1800" kern="1200" dirty="0">
                          <a:solidFill>
                            <a:schemeClr val="dk1"/>
                          </a:solidFill>
                          <a:effectLst/>
                          <a:latin typeface="Belleza" panose="020B0604020202020204" charset="0"/>
                          <a:ea typeface="+mn-ea"/>
                          <a:cs typeface="+mn-cs"/>
                        </a:rPr>
                        <a:t>Obstacle and Fall Detection to Guide the Visually Impaired People with Real Time Monitoring</a:t>
                      </a:r>
                    </a:p>
                    <a:p>
                      <a:r>
                        <a:rPr lang="en-US" sz="1800" kern="1200" dirty="0">
                          <a:solidFill>
                            <a:schemeClr val="dk1"/>
                          </a:solidFill>
                          <a:effectLst/>
                          <a:latin typeface="Belleza" panose="020B0604020202020204" charset="0"/>
                          <a:ea typeface="+mn-ea"/>
                          <a:cs typeface="+mn-cs"/>
                        </a:rPr>
                        <a:t>Mohammad </a:t>
                      </a:r>
                      <a:r>
                        <a:rPr lang="en-US" sz="1800" kern="1200" dirty="0" err="1">
                          <a:solidFill>
                            <a:schemeClr val="dk1"/>
                          </a:solidFill>
                          <a:effectLst/>
                          <a:latin typeface="Belleza" panose="020B0604020202020204" charset="0"/>
                          <a:ea typeface="+mn-ea"/>
                          <a:cs typeface="+mn-cs"/>
                        </a:rPr>
                        <a:t>Marufur</a:t>
                      </a:r>
                      <a:r>
                        <a:rPr lang="en-US" sz="1800" kern="1200" dirty="0">
                          <a:solidFill>
                            <a:schemeClr val="dk1"/>
                          </a:solidFill>
                          <a:effectLst/>
                          <a:latin typeface="Belleza" panose="020B0604020202020204" charset="0"/>
                          <a:ea typeface="+mn-ea"/>
                          <a:cs typeface="+mn-cs"/>
                        </a:rPr>
                        <a:t> Rahman, Md. </a:t>
                      </a:r>
                      <a:r>
                        <a:rPr lang="en-US" sz="1800" kern="1200" dirty="0" err="1">
                          <a:solidFill>
                            <a:schemeClr val="dk1"/>
                          </a:solidFill>
                          <a:effectLst/>
                          <a:latin typeface="Belleza" panose="020B0604020202020204" charset="0"/>
                          <a:ea typeface="+mn-ea"/>
                          <a:cs typeface="+mn-cs"/>
                        </a:rPr>
                        <a:t>Milon</a:t>
                      </a:r>
                      <a:r>
                        <a:rPr lang="en-US" sz="1800" kern="1200" dirty="0">
                          <a:solidFill>
                            <a:schemeClr val="dk1"/>
                          </a:solidFill>
                          <a:effectLst/>
                          <a:latin typeface="Belleza" panose="020B0604020202020204" charset="0"/>
                          <a:ea typeface="+mn-ea"/>
                          <a:cs typeface="+mn-cs"/>
                        </a:rPr>
                        <a:t> </a:t>
                      </a:r>
                      <a:r>
                        <a:rPr lang="en-US" sz="1800" kern="1200" dirty="0" err="1">
                          <a:solidFill>
                            <a:schemeClr val="dk1"/>
                          </a:solidFill>
                          <a:effectLst/>
                          <a:latin typeface="Belleza" panose="020B0604020202020204" charset="0"/>
                          <a:ea typeface="+mn-ea"/>
                          <a:cs typeface="+mn-cs"/>
                        </a:rPr>
                        <a:t>Islam.Shishir</a:t>
                      </a:r>
                      <a:r>
                        <a:rPr lang="en-US" sz="1800" kern="1200" dirty="0">
                          <a:solidFill>
                            <a:schemeClr val="dk1"/>
                          </a:solidFill>
                          <a:effectLst/>
                          <a:latin typeface="Belleza" panose="020B0604020202020204" charset="0"/>
                          <a:ea typeface="+mn-ea"/>
                          <a:cs typeface="+mn-cs"/>
                        </a:rPr>
                        <a:t> </a:t>
                      </a:r>
                      <a:r>
                        <a:rPr lang="en-US" sz="1800" kern="1200" dirty="0" err="1">
                          <a:solidFill>
                            <a:schemeClr val="dk1"/>
                          </a:solidFill>
                          <a:effectLst/>
                          <a:latin typeface="Belleza" panose="020B0604020202020204" charset="0"/>
                          <a:ea typeface="+mn-ea"/>
                          <a:cs typeface="+mn-cs"/>
                        </a:rPr>
                        <a:t>Ahmmed</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SN Computer Science,</a:t>
                      </a:r>
                    </a:p>
                    <a:p>
                      <a:r>
                        <a:rPr lang="en-US" sz="1800" kern="1200" dirty="0">
                          <a:solidFill>
                            <a:schemeClr val="dk1"/>
                          </a:solidFill>
                          <a:effectLst/>
                          <a:latin typeface="Belleza" panose="020B0604020202020204" charset="0"/>
                          <a:ea typeface="+mn-ea"/>
                          <a:cs typeface="+mn-cs"/>
                        </a:rPr>
                        <a:t>2020</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This paper proposes a method in which the device will use accelerometer to detect any fall and inform a third person through </a:t>
                      </a:r>
                      <a:r>
                        <a:rPr lang="en-US" sz="1800" kern="1200" dirty="0" err="1">
                          <a:solidFill>
                            <a:schemeClr val="dk1"/>
                          </a:solidFill>
                          <a:effectLst/>
                          <a:latin typeface="Belleza" panose="020B0604020202020204" charset="0"/>
                          <a:ea typeface="+mn-ea"/>
                          <a:cs typeface="+mn-cs"/>
                        </a:rPr>
                        <a:t>bluetooth</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This will require the presence of a third person, if that person is not available then it will be tough for the user</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The device should not require the presence of a third person</a:t>
                      </a:r>
                      <a:endParaRPr lang="en-US" dirty="0">
                        <a:latin typeface="Belleza" panose="020B0604020202020204" charset="0"/>
                      </a:endParaRPr>
                    </a:p>
                  </a:txBody>
                  <a:tcPr/>
                </a:tc>
                <a:extLst>
                  <a:ext uri="{0D108BD9-81ED-4DB2-BD59-A6C34878D82A}">
                    <a16:rowId xmlns:a16="http://schemas.microsoft.com/office/drawing/2014/main" val="134602954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TextBox 3"/>
          <p:cNvSpPr txBox="1"/>
          <p:nvPr/>
        </p:nvSpPr>
        <p:spPr>
          <a:xfrm>
            <a:off x="1028700" y="895350"/>
            <a:ext cx="6207681" cy="1047750"/>
          </a:xfrm>
          <a:prstGeom prst="rect">
            <a:avLst/>
          </a:prstGeom>
        </p:spPr>
        <p:txBody>
          <a:bodyPr lIns="0" tIns="0" rIns="0" bIns="0" rtlCol="0" anchor="t">
            <a:spAutoFit/>
          </a:bodyPr>
          <a:lstStyle/>
          <a:p>
            <a:pPr algn="ctr">
              <a:lnSpc>
                <a:spcPts val="8400"/>
              </a:lnSpc>
            </a:pPr>
            <a:r>
              <a:rPr lang="en-US" sz="6000">
                <a:solidFill>
                  <a:srgbClr val="285481"/>
                </a:solidFill>
                <a:latin typeface="Public Sans"/>
              </a:rPr>
              <a:t>Literature Survey</a:t>
            </a:r>
          </a:p>
        </p:txBody>
      </p:sp>
      <p:graphicFrame>
        <p:nvGraphicFramePr>
          <p:cNvPr id="4" name="Table 4">
            <a:extLst>
              <a:ext uri="{FF2B5EF4-FFF2-40B4-BE49-F238E27FC236}">
                <a16:creationId xmlns:a16="http://schemas.microsoft.com/office/drawing/2014/main" id="{22031FA4-C5B4-DF1A-5FB2-3FDF1D328EFE}"/>
              </a:ext>
            </a:extLst>
          </p:cNvPr>
          <p:cNvGraphicFramePr>
            <a:graphicFrameLocks noGrp="1"/>
          </p:cNvGraphicFramePr>
          <p:nvPr>
            <p:extLst>
              <p:ext uri="{D42A27DB-BD31-4B8C-83A1-F6EECF244321}">
                <p14:modId xmlns:p14="http://schemas.microsoft.com/office/powerpoint/2010/main" val="1048019662"/>
              </p:ext>
            </p:extLst>
          </p:nvPr>
        </p:nvGraphicFramePr>
        <p:xfrm>
          <a:off x="3048000" y="3314700"/>
          <a:ext cx="12192000" cy="5096627"/>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183793461"/>
                    </a:ext>
                  </a:extLst>
                </a:gridCol>
                <a:gridCol w="2438400">
                  <a:extLst>
                    <a:ext uri="{9D8B030D-6E8A-4147-A177-3AD203B41FA5}">
                      <a16:colId xmlns:a16="http://schemas.microsoft.com/office/drawing/2014/main" val="4147143096"/>
                    </a:ext>
                  </a:extLst>
                </a:gridCol>
                <a:gridCol w="2438400">
                  <a:extLst>
                    <a:ext uri="{9D8B030D-6E8A-4147-A177-3AD203B41FA5}">
                      <a16:colId xmlns:a16="http://schemas.microsoft.com/office/drawing/2014/main" val="3287406807"/>
                    </a:ext>
                  </a:extLst>
                </a:gridCol>
                <a:gridCol w="2438400">
                  <a:extLst>
                    <a:ext uri="{9D8B030D-6E8A-4147-A177-3AD203B41FA5}">
                      <a16:colId xmlns:a16="http://schemas.microsoft.com/office/drawing/2014/main" val="4097666528"/>
                    </a:ext>
                  </a:extLst>
                </a:gridCol>
                <a:gridCol w="2438400">
                  <a:extLst>
                    <a:ext uri="{9D8B030D-6E8A-4147-A177-3AD203B41FA5}">
                      <a16:colId xmlns:a16="http://schemas.microsoft.com/office/drawing/2014/main" val="252053368"/>
                    </a:ext>
                  </a:extLst>
                </a:gridCol>
              </a:tblGrid>
              <a:tr h="960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Belleza" panose="020B0604020202020204" charset="0"/>
                          <a:ea typeface="+mn-ea"/>
                          <a:cs typeface="+mn-cs"/>
                        </a:rPr>
                        <a:t>Title of paper and Authors</a:t>
                      </a:r>
                      <a:endParaRPr lang="en-US" dirty="0">
                        <a:latin typeface="Belleza" panose="020B0604020202020204" charset="0"/>
                      </a:endParaRPr>
                    </a:p>
                    <a:p>
                      <a:endParaRPr lang="en-US" dirty="0">
                        <a:latin typeface="Belleza"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Belleza" panose="020B0604020202020204" charset="0"/>
                          <a:ea typeface="+mn-ea"/>
                          <a:cs typeface="+mn-cs"/>
                        </a:rPr>
                        <a:t>Journal/Conference and year</a:t>
                      </a:r>
                      <a:endParaRPr lang="en-US" dirty="0">
                        <a:latin typeface="Belleza" panose="020B0604020202020204" charset="0"/>
                      </a:endParaRPr>
                    </a:p>
                    <a:p>
                      <a:endParaRPr lang="en-US" dirty="0">
                        <a:latin typeface="Belleza"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Belleza" panose="020B0604020202020204" charset="0"/>
                          <a:ea typeface="+mn-ea"/>
                          <a:cs typeface="+mn-cs"/>
                        </a:rPr>
                        <a:t>Concept/Approach</a:t>
                      </a:r>
                      <a:endParaRPr lang="en-US" dirty="0">
                        <a:latin typeface="Belleza" panose="020B0604020202020204" charset="0"/>
                      </a:endParaRPr>
                    </a:p>
                    <a:p>
                      <a:endParaRPr lang="en-US" dirty="0">
                        <a:latin typeface="Belleza"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Belleza" panose="020B0604020202020204" charset="0"/>
                          <a:ea typeface="+mn-ea"/>
                          <a:cs typeface="+mn-cs"/>
                        </a:rPr>
                        <a:t>Limitation</a:t>
                      </a:r>
                      <a:endParaRPr lang="en-US" dirty="0">
                        <a:latin typeface="Belleza" panose="020B0604020202020204" charset="0"/>
                      </a:endParaRPr>
                    </a:p>
                    <a:p>
                      <a:endParaRPr lang="en-US" dirty="0">
                        <a:latin typeface="Belleza"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Belleza" panose="020B0604020202020204" charset="0"/>
                          <a:ea typeface="+mn-ea"/>
                          <a:cs typeface="+mn-cs"/>
                        </a:rPr>
                        <a:t>Inference</a:t>
                      </a:r>
                      <a:endParaRPr lang="en-US" dirty="0">
                        <a:latin typeface="Belleza" panose="020B0604020202020204" charset="0"/>
                      </a:endParaRPr>
                    </a:p>
                    <a:p>
                      <a:endParaRPr lang="en-US" dirty="0">
                        <a:latin typeface="Belleza" panose="020B0604020202020204" charset="0"/>
                      </a:endParaRPr>
                    </a:p>
                  </a:txBody>
                  <a:tcPr/>
                </a:tc>
                <a:extLst>
                  <a:ext uri="{0D108BD9-81ED-4DB2-BD59-A6C34878D82A}">
                    <a16:rowId xmlns:a16="http://schemas.microsoft.com/office/drawing/2014/main" val="316165912"/>
                  </a:ext>
                </a:extLst>
              </a:tr>
              <a:tr h="2688843">
                <a:tc>
                  <a:txBody>
                    <a:bodyPr/>
                    <a:lstStyle/>
                    <a:p>
                      <a:r>
                        <a:rPr lang="en-US" sz="1800" kern="1200" dirty="0">
                          <a:solidFill>
                            <a:schemeClr val="dk1"/>
                          </a:solidFill>
                          <a:effectLst/>
                          <a:latin typeface="Belleza" panose="020B0604020202020204" charset="0"/>
                          <a:ea typeface="+mn-ea"/>
                          <a:cs typeface="+mn-cs"/>
                        </a:rPr>
                        <a:t>Obstacle Detection Techniques in Outdoor Environment: Process, Study and Analysis</a:t>
                      </a:r>
                    </a:p>
                    <a:p>
                      <a:r>
                        <a:rPr lang="en-US" sz="1800" kern="1200" dirty="0" err="1">
                          <a:solidFill>
                            <a:schemeClr val="dk1"/>
                          </a:solidFill>
                          <a:effectLst/>
                          <a:latin typeface="Belleza" panose="020B0604020202020204" charset="0"/>
                          <a:ea typeface="+mn-ea"/>
                          <a:cs typeface="+mn-cs"/>
                        </a:rPr>
                        <a:t>Yadwinder</a:t>
                      </a:r>
                      <a:r>
                        <a:rPr lang="en-US" sz="1800" kern="1200" dirty="0">
                          <a:solidFill>
                            <a:schemeClr val="dk1"/>
                          </a:solidFill>
                          <a:effectLst/>
                          <a:latin typeface="Belleza" panose="020B0604020202020204" charset="0"/>
                          <a:ea typeface="+mn-ea"/>
                          <a:cs typeface="+mn-cs"/>
                        </a:rPr>
                        <a:t> Singh, </a:t>
                      </a:r>
                      <a:r>
                        <a:rPr lang="en-US" sz="1800" kern="1200" dirty="0" err="1">
                          <a:solidFill>
                            <a:schemeClr val="dk1"/>
                          </a:solidFill>
                          <a:effectLst/>
                          <a:latin typeface="Belleza" panose="020B0604020202020204" charset="0"/>
                          <a:ea typeface="+mn-ea"/>
                          <a:cs typeface="+mn-cs"/>
                        </a:rPr>
                        <a:t>Lakhwinder</a:t>
                      </a:r>
                      <a:r>
                        <a:rPr lang="en-US" sz="1800" kern="1200" dirty="0">
                          <a:solidFill>
                            <a:schemeClr val="dk1"/>
                          </a:solidFill>
                          <a:effectLst/>
                          <a:latin typeface="Belleza" panose="020B0604020202020204" charset="0"/>
                          <a:ea typeface="+mn-ea"/>
                          <a:cs typeface="+mn-cs"/>
                        </a:rPr>
                        <a:t> Kaur</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International Journal of Image, Graphics and Signal Processing · May 2017</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This paper proposes a comprehensive and critical survey of Image Processing techniques like vision based, ground plane detection, feature extraction, etc. for detecting the obstacles</a:t>
                      </a:r>
                      <a:endParaRPr lang="en-US" dirty="0">
                        <a:latin typeface="Belleza" panose="020B0604020202020204" charset="0"/>
                      </a:endParaRPr>
                    </a:p>
                  </a:txBody>
                  <a:tcPr/>
                </a:tc>
                <a:tc>
                  <a:txBody>
                    <a:bodyPr/>
                    <a:lstStyle/>
                    <a:p>
                      <a:pPr marL="0" marR="0" algn="ctr">
                        <a:lnSpc>
                          <a:spcPct val="107000"/>
                        </a:lnSpc>
                        <a:spcBef>
                          <a:spcPts val="0"/>
                        </a:spcBef>
                        <a:spcAft>
                          <a:spcPts val="0"/>
                        </a:spcAft>
                      </a:pPr>
                      <a:r>
                        <a:rPr lang="en-US" sz="1800" kern="1200" dirty="0">
                          <a:solidFill>
                            <a:schemeClr val="dk1"/>
                          </a:solidFill>
                          <a:effectLst/>
                          <a:latin typeface="Belleza" panose="020B0604020202020204" charset="0"/>
                          <a:ea typeface="+mn-ea"/>
                          <a:cs typeface="+mn-cs"/>
                        </a:rPr>
                        <a:t>This approach is more costly and requires more computational requirements</a:t>
                      </a:r>
                      <a:endParaRPr lang="en-US" sz="1100" kern="100" dirty="0">
                        <a:effectLst/>
                        <a:latin typeface="Belleza" panose="020B0604020202020204" charset="0"/>
                        <a:ea typeface="Calibri" panose="020F0502020204030204" pitchFamily="34" charset="0"/>
                        <a:cs typeface="Cordia New" panose="020B0304020202020204" pitchFamily="34" charset="-34"/>
                      </a:endParaRPr>
                    </a:p>
                  </a:txBody>
                  <a:tcPr marL="68580" marR="68580" marT="0" marB="0"/>
                </a:tc>
                <a:tc>
                  <a:txBody>
                    <a:bodyPr/>
                    <a:lstStyle/>
                    <a:p>
                      <a:r>
                        <a:rPr lang="en-US" sz="1800" kern="1200" dirty="0">
                          <a:solidFill>
                            <a:schemeClr val="dk1"/>
                          </a:solidFill>
                          <a:effectLst/>
                          <a:latin typeface="Belleza" panose="020B0604020202020204" charset="0"/>
                          <a:ea typeface="+mn-ea"/>
                          <a:cs typeface="+mn-cs"/>
                        </a:rPr>
                        <a:t>The device should be simple and more affordable</a:t>
                      </a:r>
                      <a:endParaRPr lang="en-US" dirty="0">
                        <a:latin typeface="Belleza" panose="020B0604020202020204" charset="0"/>
                      </a:endParaRPr>
                    </a:p>
                  </a:txBody>
                  <a:tcPr/>
                </a:tc>
                <a:extLst>
                  <a:ext uri="{0D108BD9-81ED-4DB2-BD59-A6C34878D82A}">
                    <a16:rowId xmlns:a16="http://schemas.microsoft.com/office/drawing/2014/main" val="74008928"/>
                  </a:ext>
                </a:extLst>
              </a:tr>
              <a:tr h="389456">
                <a:tc>
                  <a:txBody>
                    <a:bodyPr/>
                    <a:lstStyle/>
                    <a:p>
                      <a:r>
                        <a:rPr lang="en-US" sz="1800" kern="1200" dirty="0">
                          <a:solidFill>
                            <a:schemeClr val="dk1"/>
                          </a:solidFill>
                          <a:effectLst/>
                          <a:latin typeface="Belleza" panose="020B0604020202020204" charset="0"/>
                          <a:ea typeface="+mn-ea"/>
                          <a:cs typeface="+mn-cs"/>
                        </a:rPr>
                        <a:t>Intelligent Navigation System for Blind People with Real Time Tracking</a:t>
                      </a:r>
                    </a:p>
                    <a:p>
                      <a:r>
                        <a:rPr lang="en-US" sz="1800" kern="1200" dirty="0">
                          <a:solidFill>
                            <a:schemeClr val="dk1"/>
                          </a:solidFill>
                          <a:effectLst/>
                          <a:latin typeface="Belleza" panose="020B0604020202020204" charset="0"/>
                          <a:ea typeface="+mn-ea"/>
                          <a:cs typeface="+mn-cs"/>
                        </a:rPr>
                        <a:t>K. Rajan , E. </a:t>
                      </a:r>
                      <a:r>
                        <a:rPr lang="en-US" sz="1800" kern="1200" dirty="0" err="1">
                          <a:solidFill>
                            <a:schemeClr val="dk1"/>
                          </a:solidFill>
                          <a:effectLst/>
                          <a:latin typeface="Belleza" panose="020B0604020202020204" charset="0"/>
                          <a:ea typeface="+mn-ea"/>
                          <a:cs typeface="+mn-cs"/>
                        </a:rPr>
                        <a:t>Kalaiselvan</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International Journal of Engineering Research &amp; Technology,</a:t>
                      </a:r>
                    </a:p>
                    <a:p>
                      <a:r>
                        <a:rPr lang="en-US" sz="1800" kern="1200" dirty="0">
                          <a:solidFill>
                            <a:schemeClr val="dk1"/>
                          </a:solidFill>
                          <a:effectLst/>
                          <a:latin typeface="Belleza" panose="020B0604020202020204" charset="0"/>
                          <a:ea typeface="+mn-ea"/>
                          <a:cs typeface="+mn-cs"/>
                        </a:rPr>
                        <a:t>2018</a:t>
                      </a:r>
                      <a:endParaRPr lang="en-US" dirty="0">
                        <a:latin typeface="Belleza" panose="020B0604020202020204" charset="0"/>
                      </a:endParaRPr>
                    </a:p>
                  </a:txBody>
                  <a:tcPr/>
                </a:tc>
                <a:tc>
                  <a:txBody>
                    <a:bodyPr/>
                    <a:lstStyle/>
                    <a:p>
                      <a:r>
                        <a:rPr lang="en-US" sz="1800" kern="1200" dirty="0">
                          <a:solidFill>
                            <a:schemeClr val="dk1"/>
                          </a:solidFill>
                          <a:effectLst/>
                          <a:latin typeface="Belleza" panose="020B0604020202020204" charset="0"/>
                          <a:ea typeface="+mn-ea"/>
                          <a:cs typeface="+mn-cs"/>
                        </a:rPr>
                        <a:t>This project is realized with the generation of vibration and through the voice module</a:t>
                      </a:r>
                      <a:endParaRPr lang="en-US" dirty="0">
                        <a:latin typeface="Belleza" panose="020B0604020202020204" charset="0"/>
                      </a:endParaRPr>
                    </a:p>
                  </a:txBody>
                  <a:tcPr/>
                </a:tc>
                <a:tc>
                  <a:txBody>
                    <a:bodyPr/>
                    <a:lstStyle/>
                    <a:p>
                      <a:pPr marL="0" marR="0" algn="l">
                        <a:lnSpc>
                          <a:spcPct val="107000"/>
                        </a:lnSpc>
                        <a:spcBef>
                          <a:spcPts val="0"/>
                        </a:spcBef>
                        <a:spcAft>
                          <a:spcPts val="0"/>
                        </a:spcAft>
                      </a:pPr>
                      <a:r>
                        <a:rPr lang="en-US" sz="1800" kern="1200" dirty="0">
                          <a:solidFill>
                            <a:schemeClr val="dk1"/>
                          </a:solidFill>
                          <a:effectLst/>
                          <a:latin typeface="Belleza" panose="020B0604020202020204" charset="0"/>
                          <a:ea typeface="+mn-ea"/>
                          <a:cs typeface="+mn-cs"/>
                        </a:rPr>
                        <a:t>A stick providing vibrations cannot be always reliable, if the cane is pointing is a different side </a:t>
                      </a:r>
                      <a:endParaRPr lang="en-US" sz="1100" kern="100" dirty="0">
                        <a:effectLst/>
                        <a:latin typeface="Belleza" panose="020B0604020202020204" charset="0"/>
                        <a:ea typeface="Calibri" panose="020F0502020204030204" pitchFamily="34" charset="0"/>
                        <a:cs typeface="Cordia New" panose="020B0304020202020204" pitchFamily="34" charset="-34"/>
                      </a:endParaRPr>
                    </a:p>
                  </a:txBody>
                  <a:tcPr marL="68580" marR="68580" marT="0" marB="0"/>
                </a:tc>
                <a:tc>
                  <a:txBody>
                    <a:bodyPr/>
                    <a:lstStyle/>
                    <a:p>
                      <a:r>
                        <a:rPr lang="en-US" sz="1800" kern="1200" dirty="0">
                          <a:solidFill>
                            <a:schemeClr val="dk1"/>
                          </a:solidFill>
                          <a:effectLst/>
                          <a:latin typeface="Belleza" panose="020B0604020202020204" charset="0"/>
                          <a:ea typeface="+mn-ea"/>
                          <a:cs typeface="+mn-cs"/>
                        </a:rPr>
                        <a:t>A cane with a sensor isn’t reliable</a:t>
                      </a:r>
                      <a:endParaRPr lang="en-US" dirty="0">
                        <a:latin typeface="Belleza" panose="020B0604020202020204" charset="0"/>
                      </a:endParaRPr>
                    </a:p>
                  </a:txBody>
                  <a:tcPr/>
                </a:tc>
                <a:extLst>
                  <a:ext uri="{0D108BD9-81ED-4DB2-BD59-A6C34878D82A}">
                    <a16:rowId xmlns:a16="http://schemas.microsoft.com/office/drawing/2014/main" val="384755291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4500" y="1366920"/>
            <a:ext cx="11621423" cy="1066800"/>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285481"/>
                </a:solidFill>
                <a:latin typeface="Public Sans"/>
              </a:rPr>
              <a:t>Problem Description</a:t>
            </a:r>
          </a:p>
        </p:txBody>
      </p:sp>
      <p:sp>
        <p:nvSpPr>
          <p:cNvPr id="3" name="Freeform 3"/>
          <p:cNvSpPr/>
          <p:nvPr/>
        </p:nvSpPr>
        <p:spPr>
          <a:xfrm>
            <a:off x="0" y="3638550"/>
            <a:ext cx="18288000" cy="6648450"/>
          </a:xfrm>
          <a:custGeom>
            <a:avLst/>
            <a:gdLst/>
            <a:ahLst/>
            <a:cxnLst/>
            <a:rect l="l" t="t" r="r" b="b"/>
            <a:pathLst>
              <a:path w="18288000" h="6648450">
                <a:moveTo>
                  <a:pt x="0" y="0"/>
                </a:moveTo>
                <a:lnTo>
                  <a:pt x="18288000" y="0"/>
                </a:lnTo>
                <a:lnTo>
                  <a:pt x="18288000" y="6648450"/>
                </a:lnTo>
                <a:lnTo>
                  <a:pt x="0" y="6648450"/>
                </a:lnTo>
                <a:lnTo>
                  <a:pt x="0" y="0"/>
                </a:lnTo>
                <a:close/>
              </a:path>
            </a:pathLst>
          </a:custGeom>
          <a:blipFill>
            <a:blip r:embed="rId2"/>
            <a:stretch>
              <a:fillRect t="-61647" b="-21733"/>
            </a:stretch>
          </a:blipFill>
        </p:spPr>
      </p:sp>
      <p:sp>
        <p:nvSpPr>
          <p:cNvPr id="4" name="TextBox 4"/>
          <p:cNvSpPr txBox="1"/>
          <p:nvPr/>
        </p:nvSpPr>
        <p:spPr>
          <a:xfrm>
            <a:off x="1714500" y="4826353"/>
            <a:ext cx="14465775" cy="3408807"/>
          </a:xfrm>
          <a:prstGeom prst="rect">
            <a:avLst/>
          </a:prstGeom>
        </p:spPr>
        <p:txBody>
          <a:bodyPr lIns="0" tIns="0" rIns="0" bIns="0" rtlCol="0" anchor="t">
            <a:spAutoFit/>
          </a:bodyPr>
          <a:lstStyle/>
          <a:p>
            <a:pPr marL="0" lvl="0" indent="0" algn="l">
              <a:lnSpc>
                <a:spcPts val="4545"/>
              </a:lnSpc>
            </a:pPr>
            <a:r>
              <a:rPr lang="en-US" sz="3029" dirty="0">
                <a:solidFill>
                  <a:srgbClr val="FFFFFF"/>
                </a:solidFill>
                <a:latin typeface="Belleza"/>
              </a:rPr>
              <a:t>The visually challenged face significant challenges in navigating their surroundings independently and safely. Existing mobility aids for the visually impaired often lack </a:t>
            </a:r>
            <a:r>
              <a:rPr lang="en-US" sz="3029" dirty="0" err="1">
                <a:solidFill>
                  <a:srgbClr val="FFFFFF"/>
                </a:solidFill>
                <a:latin typeface="Belleza"/>
              </a:rPr>
              <a:t>realtime</a:t>
            </a:r>
            <a:r>
              <a:rPr lang="en-US" sz="3029" dirty="0">
                <a:solidFill>
                  <a:srgbClr val="FFFFFF"/>
                </a:solidFill>
                <a:latin typeface="Belleza"/>
              </a:rPr>
              <a:t> feedback and fail to address the specific needs of users in various environments. Therefore, there is a need for an innovative solution that utilizes advanced technology to develop </a:t>
            </a:r>
            <a:r>
              <a:rPr lang="en-US" sz="3029" dirty="0" err="1">
                <a:solidFill>
                  <a:srgbClr val="FFFFFF"/>
                </a:solidFill>
                <a:latin typeface="Belleza"/>
              </a:rPr>
              <a:t>Arduinobased</a:t>
            </a:r>
            <a:r>
              <a:rPr lang="en-US" sz="3029" dirty="0">
                <a:solidFill>
                  <a:srgbClr val="FFFFFF"/>
                </a:solidFill>
                <a:latin typeface="Belleza"/>
              </a:rPr>
              <a:t> smart shoes capable of enhancing mobility and safety for visually challenged individuals.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4500" y="1366920"/>
            <a:ext cx="11621423" cy="2091406"/>
          </a:xfrm>
          <a:prstGeom prst="rect">
            <a:avLst/>
          </a:prstGeom>
        </p:spPr>
        <p:txBody>
          <a:bodyPr lIns="0" tIns="0" rIns="0" bIns="0" rtlCol="0" anchor="t">
            <a:spAutoFit/>
          </a:bodyPr>
          <a:lstStyle/>
          <a:p>
            <a:pPr>
              <a:lnSpc>
                <a:spcPts val="8399"/>
              </a:lnSpc>
              <a:spcBef>
                <a:spcPct val="0"/>
              </a:spcBef>
            </a:pPr>
            <a:r>
              <a:rPr lang="en-US" sz="6999" dirty="0">
                <a:solidFill>
                  <a:srgbClr val="285481"/>
                </a:solidFill>
                <a:latin typeface="Public Sans"/>
              </a:rPr>
              <a:t>Research gap</a:t>
            </a:r>
          </a:p>
          <a:p>
            <a:pPr marL="0" lvl="0" indent="0" algn="l">
              <a:lnSpc>
                <a:spcPts val="8399"/>
              </a:lnSpc>
              <a:spcBef>
                <a:spcPct val="0"/>
              </a:spcBef>
            </a:pPr>
            <a:endParaRPr lang="en-US" sz="6999" dirty="0">
              <a:solidFill>
                <a:srgbClr val="285481"/>
              </a:solidFill>
              <a:latin typeface="Public Sans"/>
            </a:endParaRPr>
          </a:p>
        </p:txBody>
      </p:sp>
      <p:sp>
        <p:nvSpPr>
          <p:cNvPr id="3" name="Freeform 3"/>
          <p:cNvSpPr/>
          <p:nvPr/>
        </p:nvSpPr>
        <p:spPr>
          <a:xfrm>
            <a:off x="0" y="3638550"/>
            <a:ext cx="18288000" cy="6648450"/>
          </a:xfrm>
          <a:custGeom>
            <a:avLst/>
            <a:gdLst/>
            <a:ahLst/>
            <a:cxnLst/>
            <a:rect l="l" t="t" r="r" b="b"/>
            <a:pathLst>
              <a:path w="18288000" h="6648450">
                <a:moveTo>
                  <a:pt x="0" y="0"/>
                </a:moveTo>
                <a:lnTo>
                  <a:pt x="18288000" y="0"/>
                </a:lnTo>
                <a:lnTo>
                  <a:pt x="18288000" y="6648450"/>
                </a:lnTo>
                <a:lnTo>
                  <a:pt x="0" y="6648450"/>
                </a:lnTo>
                <a:lnTo>
                  <a:pt x="0" y="0"/>
                </a:lnTo>
                <a:close/>
              </a:path>
            </a:pathLst>
          </a:custGeom>
          <a:blipFill>
            <a:blip r:embed="rId2"/>
            <a:stretch>
              <a:fillRect t="-61647" b="-21733"/>
            </a:stretch>
          </a:blipFill>
        </p:spPr>
      </p:sp>
      <p:sp>
        <p:nvSpPr>
          <p:cNvPr id="4" name="TextBox 4"/>
          <p:cNvSpPr txBox="1"/>
          <p:nvPr/>
        </p:nvSpPr>
        <p:spPr>
          <a:xfrm>
            <a:off x="1219200" y="4000500"/>
            <a:ext cx="14465775" cy="1638462"/>
          </a:xfrm>
          <a:prstGeom prst="rect">
            <a:avLst/>
          </a:prstGeom>
        </p:spPr>
        <p:txBody>
          <a:bodyPr lIns="0" tIns="0" rIns="0" bIns="0" rtlCol="0" anchor="t">
            <a:spAutoFit/>
          </a:bodyPr>
          <a:lstStyle/>
          <a:p>
            <a:pPr marL="626111" lvl="1" indent="-313055">
              <a:lnSpc>
                <a:spcPts val="4350"/>
              </a:lnSpc>
              <a:buFont typeface="Arial"/>
              <a:buChar char="•"/>
            </a:pPr>
            <a:r>
              <a:rPr lang="en-US" sz="2900" dirty="0">
                <a:solidFill>
                  <a:srgbClr val="FFFFFF"/>
                </a:solidFill>
                <a:latin typeface="Belleza"/>
              </a:rPr>
              <a:t>Requires a third person</a:t>
            </a:r>
          </a:p>
          <a:p>
            <a:pPr marL="626111" lvl="1" indent="-313055">
              <a:lnSpc>
                <a:spcPts val="4350"/>
              </a:lnSpc>
              <a:buFont typeface="Arial"/>
              <a:buChar char="•"/>
            </a:pPr>
            <a:r>
              <a:rPr lang="en-US" sz="2900" dirty="0">
                <a:solidFill>
                  <a:srgbClr val="FFFFFF"/>
                </a:solidFill>
                <a:latin typeface="Belleza"/>
              </a:rPr>
              <a:t>More costly and requires more computational requirements</a:t>
            </a:r>
          </a:p>
          <a:p>
            <a:pPr marL="626111" lvl="1" indent="-313055">
              <a:lnSpc>
                <a:spcPts val="4350"/>
              </a:lnSpc>
              <a:buFont typeface="Arial"/>
              <a:buChar char="•"/>
            </a:pPr>
            <a:r>
              <a:rPr lang="en-US" sz="2900" dirty="0">
                <a:solidFill>
                  <a:srgbClr val="FFFFFF"/>
                </a:solidFill>
                <a:latin typeface="Belleza"/>
              </a:rPr>
              <a:t>Long-Term Usability and Comfort</a:t>
            </a:r>
          </a:p>
        </p:txBody>
      </p:sp>
    </p:spTree>
    <p:extLst>
      <p:ext uri="{BB962C8B-B14F-4D97-AF65-F5344CB8AC3E}">
        <p14:creationId xmlns:p14="http://schemas.microsoft.com/office/powerpoint/2010/main" val="2750917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1797</Words>
  <Application>Microsoft Office PowerPoint</Application>
  <PresentationFormat>Custom</PresentationFormat>
  <Paragraphs>162</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Public Sans Bold</vt:lpstr>
      <vt:lpstr>Belleza</vt:lpstr>
      <vt:lpstr>Bodoni FLF</vt:lpstr>
      <vt:lpstr>Calibri</vt:lpstr>
      <vt:lpstr>Canva Sans</vt:lpstr>
      <vt:lpstr>Public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Project</dc:title>
  <dc:creator>Rishi SK</dc:creator>
  <cp:lastModifiedBy>Rishi SK</cp:lastModifiedBy>
  <cp:revision>5</cp:revision>
  <dcterms:created xsi:type="dcterms:W3CDTF">2006-08-16T00:00:00Z</dcterms:created>
  <dcterms:modified xsi:type="dcterms:W3CDTF">2023-07-11T05:01:26Z</dcterms:modified>
  <dc:identifier>DAFoIPzYlxs</dc:identifier>
</cp:coreProperties>
</file>